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8" r:id="rId4"/>
    <p:sldId id="282" r:id="rId5"/>
    <p:sldId id="267" r:id="rId6"/>
    <p:sldId id="276" r:id="rId7"/>
    <p:sldId id="277" r:id="rId8"/>
    <p:sldId id="268" r:id="rId9"/>
    <p:sldId id="257" r:id="rId10"/>
    <p:sldId id="258" r:id="rId11"/>
    <p:sldId id="265" r:id="rId12"/>
    <p:sldId id="264" r:id="rId13"/>
    <p:sldId id="260" r:id="rId14"/>
    <p:sldId id="261" r:id="rId15"/>
    <p:sldId id="281" r:id="rId16"/>
    <p:sldId id="279" r:id="rId17"/>
    <p:sldId id="262" r:id="rId18"/>
    <p:sldId id="269" r:id="rId19"/>
    <p:sldId id="272" r:id="rId20"/>
    <p:sldId id="273" r:id="rId21"/>
    <p:sldId id="274" r:id="rId22"/>
    <p:sldId id="270" r:id="rId23"/>
    <p:sldId id="275" r:id="rId24"/>
    <p:sldId id="259" r:id="rId25"/>
    <p:sldId id="263" r:id="rId26"/>
    <p:sldId id="266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21828" y="4685211"/>
            <a:ext cx="3204755" cy="12453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Kristi Jenkins, NBCT 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Gear Up Academic Specialist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Somerset High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0" y="2281762"/>
            <a:ext cx="5570751" cy="3648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4339" y="940083"/>
            <a:ext cx="8730656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How To Make Achievement Gains Using Innovative Practices and Programs </a:t>
            </a:r>
            <a:endParaRPr lang="en-US" sz="32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Practice for the ACT without practicing for the ACT.  </a:t>
            </a:r>
            <a:endParaRPr lang="en-US" sz="40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0356" y="1185599"/>
            <a:ext cx="5970209" cy="4477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73" y="1454331"/>
            <a:ext cx="24460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Find ways to include everyone in ACT reviews that are fun.   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927847"/>
            <a:ext cx="6390434" cy="4792826"/>
          </a:xfrm>
        </p:spPr>
      </p:pic>
    </p:spTree>
    <p:extLst>
      <p:ext uri="{BB962C8B-B14F-4D97-AF65-F5344CB8AC3E}">
        <p14:creationId xmlns:p14="http://schemas.microsoft.com/office/powerpoint/2010/main" val="4274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 you scrimmage?   </a:t>
            </a:r>
            <a:b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We do. </a:t>
            </a:r>
            <a:b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 works. 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831" y="2210753"/>
            <a:ext cx="2878363" cy="124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25" y="1412353"/>
            <a:ext cx="5579291" cy="41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4" y="864108"/>
            <a:ext cx="2947482" cy="4601183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778382"/>
            <a:ext cx="8134350" cy="262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800" dirty="0">
                <a:solidFill>
                  <a:srgbClr val="6600CC"/>
                </a:solidFill>
                <a:latin typeface="Arial Rounded MT Bold" panose="020F0704030504030204" pitchFamily="34" charset="0"/>
              </a:rPr>
              <a:t>Get everyone – </a:t>
            </a:r>
            <a:endParaRPr lang="en-US" sz="5800" dirty="0" smtClean="0">
              <a:solidFill>
                <a:srgbClr val="6600CC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5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5800" dirty="0">
                <a:solidFill>
                  <a:srgbClr val="6600CC"/>
                </a:solidFill>
                <a:latin typeface="Arial Rounded MT Bold" panose="020F0704030504030204" pitchFamily="34" charset="0"/>
              </a:rPr>
              <a:t>I mean everyone – on board! </a:t>
            </a:r>
            <a:endParaRPr lang="en-US" sz="5800" dirty="0">
              <a:solidFill>
                <a:srgbClr val="66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799" y="3524249"/>
            <a:ext cx="4676775" cy="3046988"/>
          </a:xfrm>
          <a:prstGeom prst="rect">
            <a:avLst/>
          </a:prstGeom>
          <a:solidFill>
            <a:srgbClr val="6600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There are four reading passages.   Only one is a literary passage.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others are: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A&amp;H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Natural Science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Social Science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200775" y="3739085"/>
            <a:ext cx="3467100" cy="2617316"/>
          </a:xfrm>
          <a:prstGeom prst="cloudCallou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2" y="4143374"/>
            <a:ext cx="2447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Do my teachers know that? 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864108"/>
            <a:ext cx="7679268" cy="2326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Are you still making the  reading test the responsibility of the English teachers?    </a:t>
            </a:r>
            <a:endParaRPr lang="en-US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5" y="864108"/>
            <a:ext cx="3175771" cy="39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Eighty percent of students do not finish the reading section in the allotted time.  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Image result for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35" y="12275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1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443" y="3776819"/>
            <a:ext cx="6861985" cy="2207929"/>
          </a:xfrm>
        </p:spPr>
        <p:txBody>
          <a:bodyPr>
            <a:normAutofit fontScale="90000"/>
          </a:bodyPr>
          <a:lstStyle/>
          <a:p>
            <a:r>
              <a:rPr lang="en-US" dirty="0"/>
              <a:t>15 minutes seems to be the “magic num15 minutes seems to be the “magic number” at which students start seeing substantial positive gains in reading achievement; students who read just over a half-hour to an hour per day see the greatest gains of </a:t>
            </a:r>
            <a:r>
              <a:rPr lang="en-US" dirty="0" err="1"/>
              <a:t>all.ber</a:t>
            </a:r>
            <a:r>
              <a:rPr lang="en-US" dirty="0"/>
              <a:t>” at which students start seeing substantial positive gains in reading achievement; students who read just over a half-hour to an hour per day see the greatest gains of all.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The Magic of 15 Minutes: Reading Practice and Reading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864108"/>
            <a:ext cx="5931716" cy="27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53" y="3685395"/>
            <a:ext cx="7534275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5625737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Renaissance.com(2018)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6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Eight </a:t>
            </a:r>
            <a:r>
              <a:rPr lang="en-US" sz="5500" dirty="0" smtClean="0">
                <a:latin typeface="Arial Rounded MT Bold" panose="020F0704030504030204" pitchFamily="34" charset="0"/>
              </a:rPr>
              <a:t>minutes</a:t>
            </a:r>
            <a:r>
              <a:rPr lang="en-US" sz="6600" dirty="0" smtClean="0">
                <a:latin typeface="Arial Rounded MT Bold" panose="020F0704030504030204" pitchFamily="34" charset="0"/>
              </a:rPr>
              <a:t> a day. </a:t>
            </a:r>
            <a:br>
              <a:rPr lang="en-US" sz="6600" dirty="0" smtClean="0">
                <a:latin typeface="Arial Rounded MT Bold" panose="020F0704030504030204" pitchFamily="34" charset="0"/>
              </a:rPr>
            </a:br>
            <a:r>
              <a:rPr lang="en-US" sz="6600" dirty="0" smtClean="0">
                <a:latin typeface="Arial Rounded MT Bold" panose="020F0704030504030204" pitchFamily="34" charset="0"/>
              </a:rPr>
              <a:t>EIGHT. 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  <p:pic>
        <p:nvPicPr>
          <p:cNvPr id="6152" name="Picture 8" descr="Image result for timer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16" y="785223"/>
            <a:ext cx="3586204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5829" y="766354"/>
            <a:ext cx="3666308" cy="3416320"/>
          </a:xfrm>
          <a:prstGeom prst="rect">
            <a:avLst/>
          </a:prstGeom>
          <a:noFill/>
          <a:ln w="381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One passage and 10 questions should take 8 minutes.    </a:t>
            </a:r>
          </a:p>
          <a:p>
            <a:endParaRPr lang="en-US" sz="44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123837"/>
            <a:ext cx="2980064" cy="887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Gear Up brought the Blitz to our students free of charge. 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3932"/>
            <a:ext cx="7199856" cy="4803654"/>
          </a:xfrm>
        </p:spPr>
      </p:pic>
    </p:spTree>
    <p:extLst>
      <p:ext uri="{BB962C8B-B14F-4D97-AF65-F5344CB8AC3E}">
        <p14:creationId xmlns:p14="http://schemas.microsoft.com/office/powerpoint/2010/main" val="36712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40" y="1453923"/>
            <a:ext cx="4742678" cy="3575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846" y="1348611"/>
            <a:ext cx="5408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Tutoring: </a:t>
            </a:r>
          </a:p>
          <a:p>
            <a:r>
              <a:rPr lang="en-US" sz="6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works. </a:t>
            </a:r>
          </a:p>
          <a:p>
            <a:r>
              <a:rPr lang="en-US" sz="6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doesn’t. </a:t>
            </a:r>
          </a:p>
          <a:p>
            <a:endParaRPr lang="en-US" sz="6000" dirty="0" smtClean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2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256" y="750388"/>
            <a:ext cx="6011217" cy="5941048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0" y="836023"/>
            <a:ext cx="4868091" cy="4929051"/>
          </a:xfrm>
          <a:prstGeom prst="irregularSeal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390072">
            <a:off x="639336" y="2392607"/>
            <a:ext cx="3720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Holy Benchmark, Batman! 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How do we get these ACT scores up?   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4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04408" y="406182"/>
            <a:ext cx="5640492" cy="336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90891" y="740229"/>
            <a:ext cx="15387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54" y="3770811"/>
            <a:ext cx="4617720" cy="304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15791" y="3858552"/>
            <a:ext cx="1323703" cy="2581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88" y="3987620"/>
            <a:ext cx="4573699" cy="19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Give this student what she needs! 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53919"/>
            <a:ext cx="7315200" cy="4740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0720" y="1045029"/>
            <a:ext cx="792480" cy="2090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8"/>
            <a:ext cx="4832888" cy="183707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Create </a:t>
            </a:r>
            <a:r>
              <a:rPr lang="en-US" sz="6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Conversation!</a:t>
            </a:r>
            <a:endParaRPr lang="en-US" sz="60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9" y="2778204"/>
            <a:ext cx="3235405" cy="2082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954" y="3474719"/>
            <a:ext cx="879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ACT!   </a:t>
            </a:r>
            <a:endParaRPr lang="en-US" sz="2200" b="1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79" y="767806"/>
            <a:ext cx="5399696" cy="5121275"/>
          </a:xfrm>
        </p:spPr>
      </p:pic>
    </p:spTree>
    <p:extLst>
      <p:ext uri="{BB962C8B-B14F-4D97-AF65-F5344CB8AC3E}">
        <p14:creationId xmlns:p14="http://schemas.microsoft.com/office/powerpoint/2010/main" val="2325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9" y="2778204"/>
            <a:ext cx="3235405" cy="2082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954" y="3474719"/>
            <a:ext cx="879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Palatino Linotype" panose="02040502050505030304" pitchFamily="18" charset="0"/>
              </a:rPr>
              <a:t>ACT!   </a:t>
            </a:r>
            <a:endParaRPr lang="en-US" sz="2200" b="1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6" y="1123838"/>
            <a:ext cx="6038169" cy="45286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86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574236" cy="4601183"/>
          </a:xfrm>
        </p:spPr>
        <p:txBody>
          <a:bodyPr>
            <a:normAutofit fontScale="90000"/>
          </a:bodyPr>
          <a:lstStyle/>
          <a:p>
            <a:pPr algn="r"/>
            <a:r>
              <a:rPr lang="en-US" sz="70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is test day like? </a:t>
            </a:r>
            <a:endParaRPr lang="en-US" sz="70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12" y="1076543"/>
            <a:ext cx="4159674" cy="3119756"/>
          </a:xfrm>
        </p:spPr>
      </p:pic>
      <p:sp>
        <p:nvSpPr>
          <p:cNvPr id="5" name="TextBox 4"/>
          <p:cNvSpPr txBox="1"/>
          <p:nvPr/>
        </p:nvSpPr>
        <p:spPr>
          <a:xfrm>
            <a:off x="7097486" y="653143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Make it an event!  </a:t>
            </a:r>
            <a:endParaRPr lang="en-US" sz="36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7486" y="1471749"/>
            <a:ext cx="377952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work in your school, in your community, and with your kids?   </a:t>
            </a:r>
          </a:p>
          <a:p>
            <a:endParaRPr lang="en-US" dirty="0" smtClean="0"/>
          </a:p>
          <a:p>
            <a:r>
              <a:rPr lang="en-US" dirty="0" smtClean="0"/>
              <a:t>Some things to think about…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Pep Rally for the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breakfast for everyone on ACT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special lunch for everyone after the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countdown to test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T-shirts for all test takers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805646" y="4389120"/>
            <a:ext cx="844731" cy="6792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650377" y="5025102"/>
            <a:ext cx="844731" cy="6792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58046" y="5813062"/>
            <a:ext cx="844731" cy="6792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0278973" y="5813062"/>
            <a:ext cx="844731" cy="6792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28868" y="5024327"/>
            <a:ext cx="4695144" cy="954107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Whatever you do, it needs to feel like a big deal.   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0482265" y="4961518"/>
            <a:ext cx="844731" cy="6792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Can you improve your testing environment?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Who are your proctors?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is the vibe in your testing area(s)?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Is it suited for success?</a:t>
            </a:r>
          </a:p>
          <a:p>
            <a:pPr marL="0" indent="0">
              <a:buNone/>
            </a:pPr>
            <a:endParaRPr lang="en-US" sz="28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does testing day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at SHS look like?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   </a:t>
            </a:r>
          </a:p>
          <a:p>
            <a:pPr marL="0" indent="0">
              <a:buNone/>
            </a:pPr>
            <a:endParaRPr lang="en-US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556205"/>
            <a:ext cx="3572164" cy="23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8821" y="6280928"/>
            <a:ext cx="4561455" cy="27291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0" dirty="0" smtClean="0">
              <a:solidFill>
                <a:srgbClr val="6600CC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80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995542" y="2534194"/>
            <a:ext cx="6992983" cy="29696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7873" y="3141842"/>
            <a:ext cx="560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That’s great, but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 want to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talk about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sweet new turf. 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202" name="Picture 10" descr="Image result for yada yada y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" y="864107"/>
            <a:ext cx="3178259" cy="50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4" y="923652"/>
            <a:ext cx="8144056" cy="48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4038841" cy="3029131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840684"/>
            <a:ext cx="2975156" cy="33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4686" y="4119154"/>
            <a:ext cx="6487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What does the data tell us?   </a:t>
            </a:r>
            <a:endParaRPr lang="en-US" sz="6600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5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>State Ranking:</a:t>
            </a:r>
            <a:b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solidFill>
                  <a:srgbClr val="6600CC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66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85" y="338429"/>
            <a:ext cx="6649898" cy="2983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98" y="2459394"/>
            <a:ext cx="2963313" cy="2196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8938" y="3424428"/>
            <a:ext cx="7471875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We ranked seventh in composite score improvement in the state, according to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Torchprep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.  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467805" y="175516"/>
            <a:ext cx="4756717" cy="63422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" y="1396546"/>
            <a:ext cx="2652940" cy="30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37" y="627187"/>
            <a:ext cx="7628483" cy="57213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4" y="1831975"/>
            <a:ext cx="2222957" cy="25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0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8" y="609600"/>
            <a:ext cx="7431315" cy="557348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3" y="1945187"/>
            <a:ext cx="2200093" cy="25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4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4" y="555341"/>
            <a:ext cx="7166928" cy="537519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7" y="1588135"/>
            <a:ext cx="2497362" cy="28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9" y="1123837"/>
            <a:ext cx="3130732" cy="49245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3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Magic or Madness?   </a:t>
            </a:r>
            <a:endParaRPr lang="en-US" sz="5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60" y="962046"/>
            <a:ext cx="4784237" cy="29146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77" y="3381375"/>
            <a:ext cx="4746592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15575</TotalTime>
  <Words>402</Words>
  <Application>Microsoft Office PowerPoint</Application>
  <PresentationFormat>Widescreen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Rounded MT Bold</vt:lpstr>
      <vt:lpstr>Corbel</vt:lpstr>
      <vt:lpstr>Palatino Linotype</vt:lpstr>
      <vt:lpstr>Wingdings 2</vt:lpstr>
      <vt:lpstr>Frame</vt:lpstr>
      <vt:lpstr>PowerPoint Presentation</vt:lpstr>
      <vt:lpstr>PowerPoint Presentation</vt:lpstr>
      <vt:lpstr>PowerPoint Presentation</vt:lpstr>
      <vt:lpstr>State Ranking:      </vt:lpstr>
      <vt:lpstr>PowerPoint Presentation</vt:lpstr>
      <vt:lpstr>PowerPoint Presentation</vt:lpstr>
      <vt:lpstr>PowerPoint Presentation</vt:lpstr>
      <vt:lpstr>PowerPoint Presentation</vt:lpstr>
      <vt:lpstr>    Magic or Madness?   </vt:lpstr>
      <vt:lpstr>Practice for the ACT without practicing for the ACT.  </vt:lpstr>
      <vt:lpstr>Find ways to include everyone in ACT reviews that are fun.   </vt:lpstr>
      <vt:lpstr>Do you scrimmage?      We do.   It works.  </vt:lpstr>
      <vt:lpstr>PowerPoint Presentation</vt:lpstr>
      <vt:lpstr>PowerPoint Presentation</vt:lpstr>
      <vt:lpstr>Eighty percent of students do not finish the reading section in the allotted time.    </vt:lpstr>
      <vt:lpstr>15 minutes seems to be the “magic num15 minutes seems to be the “magic number” at which students start seeing substantial positive gains in reading achievement; students who read just over a half-hour to an hour per day see the greatest gains of all.ber” at which students start seeing substantial positive gains in reading achievement; students who read just over a half-hour to an hour per day see the greatest gains of all. </vt:lpstr>
      <vt:lpstr>Eight minutes a day.  EIGHT. </vt:lpstr>
      <vt:lpstr> Gear Up brought the Blitz to our students free of charge.   </vt:lpstr>
      <vt:lpstr>PowerPoint Presentation</vt:lpstr>
      <vt:lpstr>PowerPoint Presentation</vt:lpstr>
      <vt:lpstr>Give this student what she needs! </vt:lpstr>
      <vt:lpstr>Create Conversation!</vt:lpstr>
      <vt:lpstr>PowerPoint Presentation</vt:lpstr>
      <vt:lpstr>What is test day like? </vt:lpstr>
      <vt:lpstr>PowerPoint Presentation</vt:lpstr>
      <vt:lpstr> </vt:lpstr>
      <vt:lpstr>PowerPoint Presentation</vt:lpstr>
    </vt:vector>
  </TitlesOfParts>
  <Company>Somerset Ind.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Kristi</dc:creator>
  <cp:lastModifiedBy>Jenkins, Kristi</cp:lastModifiedBy>
  <cp:revision>33</cp:revision>
  <dcterms:created xsi:type="dcterms:W3CDTF">2019-08-17T14:22:30Z</dcterms:created>
  <dcterms:modified xsi:type="dcterms:W3CDTF">2019-09-03T11:59:26Z</dcterms:modified>
</cp:coreProperties>
</file>