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4" r:id="rId5"/>
  </p:sldMasterIdLst>
  <p:notesMasterIdLst>
    <p:notesMasterId r:id="rId39"/>
  </p:notesMasterIdLst>
  <p:handoutMasterIdLst>
    <p:handoutMasterId r:id="rId40"/>
  </p:handoutMasterIdLst>
  <p:sldIdLst>
    <p:sldId id="265" r:id="rId6"/>
    <p:sldId id="352" r:id="rId7"/>
    <p:sldId id="363" r:id="rId8"/>
    <p:sldId id="364" r:id="rId9"/>
    <p:sldId id="365" r:id="rId10"/>
    <p:sldId id="367" r:id="rId11"/>
    <p:sldId id="368" r:id="rId12"/>
    <p:sldId id="369" r:id="rId13"/>
    <p:sldId id="370" r:id="rId14"/>
    <p:sldId id="384" r:id="rId15"/>
    <p:sldId id="371" r:id="rId16"/>
    <p:sldId id="372" r:id="rId17"/>
    <p:sldId id="373" r:id="rId18"/>
    <p:sldId id="376" r:id="rId19"/>
    <p:sldId id="375" r:id="rId20"/>
    <p:sldId id="374" r:id="rId21"/>
    <p:sldId id="377" r:id="rId22"/>
    <p:sldId id="378" r:id="rId23"/>
    <p:sldId id="379" r:id="rId24"/>
    <p:sldId id="380" r:id="rId25"/>
    <p:sldId id="340" r:id="rId26"/>
    <p:sldId id="296" r:id="rId27"/>
    <p:sldId id="341" r:id="rId28"/>
    <p:sldId id="339" r:id="rId29"/>
    <p:sldId id="342" r:id="rId30"/>
    <p:sldId id="344" r:id="rId31"/>
    <p:sldId id="345" r:id="rId32"/>
    <p:sldId id="346" r:id="rId33"/>
    <p:sldId id="349" r:id="rId34"/>
    <p:sldId id="333" r:id="rId35"/>
    <p:sldId id="336" r:id="rId36"/>
    <p:sldId id="337" r:id="rId37"/>
    <p:sldId id="298" r:id="rId3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F81AC"/>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7" autoAdjust="0"/>
    <p:restoredTop sz="78788" autoAdjust="0"/>
  </p:normalViewPr>
  <p:slideViewPr>
    <p:cSldViewPr snapToGrid="0">
      <p:cViewPr varScale="1">
        <p:scale>
          <a:sx n="88" d="100"/>
          <a:sy n="88" d="100"/>
        </p:scale>
        <p:origin x="1518" y="84"/>
      </p:cViewPr>
      <p:guideLst/>
    </p:cSldViewPr>
  </p:slideViewPr>
  <p:notesTextViewPr>
    <p:cViewPr>
      <p:scale>
        <a:sx n="1" d="1"/>
        <a:sy n="1" d="1"/>
      </p:scale>
      <p:origin x="0" y="0"/>
    </p:cViewPr>
  </p:notesText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B891F8B-2DDC-40D4-A6D2-29E2352A1CC6}" type="datetimeFigureOut">
              <a:rPr lang="en-US" smtClean="0"/>
              <a:t>9/10/2019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AB65A15-DD0D-4C4E-8FD9-C5CB5617D18A}" type="datetimeFigureOut">
              <a:rPr lang="en-US" smtClean="0"/>
              <a:t>9/10/2019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2735086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17</a:t>
            </a:fld>
            <a:endParaRPr lang="en-US"/>
          </a:p>
        </p:txBody>
      </p:sp>
    </p:spTree>
    <p:extLst>
      <p:ext uri="{BB962C8B-B14F-4D97-AF65-F5344CB8AC3E}">
        <p14:creationId xmlns:p14="http://schemas.microsoft.com/office/powerpoint/2010/main" val="3147240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18</a:t>
            </a:fld>
            <a:endParaRPr lang="en-US"/>
          </a:p>
        </p:txBody>
      </p:sp>
    </p:spTree>
    <p:extLst>
      <p:ext uri="{BB962C8B-B14F-4D97-AF65-F5344CB8AC3E}">
        <p14:creationId xmlns:p14="http://schemas.microsoft.com/office/powerpoint/2010/main" val="404700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443722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052959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628814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3875930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32</a:t>
            </a:fld>
            <a:endParaRPr lang="en-US"/>
          </a:p>
        </p:txBody>
      </p:sp>
    </p:spTree>
    <p:extLst>
      <p:ext uri="{BB962C8B-B14F-4D97-AF65-F5344CB8AC3E}">
        <p14:creationId xmlns:p14="http://schemas.microsoft.com/office/powerpoint/2010/main" val="2362085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33</a:t>
            </a:fld>
            <a:endParaRPr lang="en-US" dirty="0"/>
          </a:p>
        </p:txBody>
      </p:sp>
    </p:spTree>
    <p:extLst>
      <p:ext uri="{BB962C8B-B14F-4D97-AF65-F5344CB8AC3E}">
        <p14:creationId xmlns:p14="http://schemas.microsoft.com/office/powerpoint/2010/main" val="338306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2</a:t>
            </a:fld>
            <a:endParaRPr lang="en-US"/>
          </a:p>
        </p:txBody>
      </p:sp>
    </p:spTree>
    <p:extLst>
      <p:ext uri="{BB962C8B-B14F-4D97-AF65-F5344CB8AC3E}">
        <p14:creationId xmlns:p14="http://schemas.microsoft.com/office/powerpoint/2010/main" val="132474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253C2-726B-40A3-B8DA-376A9D497D5F}" type="slidenum">
              <a:rPr lang="en-US" smtClean="0"/>
              <a:t>3</a:t>
            </a:fld>
            <a:endParaRPr lang="en-US"/>
          </a:p>
        </p:txBody>
      </p:sp>
    </p:spTree>
    <p:extLst>
      <p:ext uri="{BB962C8B-B14F-4D97-AF65-F5344CB8AC3E}">
        <p14:creationId xmlns:p14="http://schemas.microsoft.com/office/powerpoint/2010/main" val="2774335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499779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21C08-811B-4BE6-8AD6-789CAF101F0E}" type="slidenum">
              <a:rPr lang="en-US" smtClean="0"/>
              <a:t>6</a:t>
            </a:fld>
            <a:endParaRPr lang="en-US"/>
          </a:p>
        </p:txBody>
      </p:sp>
    </p:spTree>
    <p:extLst>
      <p:ext uri="{BB962C8B-B14F-4D97-AF65-F5344CB8AC3E}">
        <p14:creationId xmlns:p14="http://schemas.microsoft.com/office/powerpoint/2010/main" val="1337889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3097214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312862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574998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2495786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24097634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705913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a:p>
        </p:txBody>
      </p:sp>
      <p:sp>
        <p:nvSpPr>
          <p:cNvPr id="3"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1611361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
        <p:nvSpPr>
          <p:cNvPr id="9"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1148075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66316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14105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2379603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229220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2129318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20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1665453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29250632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56445181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dirty="0"/>
          </a:p>
        </p:txBody>
      </p:sp>
    </p:spTree>
    <p:extLst>
      <p:ext uri="{BB962C8B-B14F-4D97-AF65-F5344CB8AC3E}">
        <p14:creationId xmlns:p14="http://schemas.microsoft.com/office/powerpoint/2010/main" val="2355695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649641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Footer Placeholder 3"/>
          <p:cNvSpPr>
            <a:spLocks noGrp="1"/>
          </p:cNvSpPr>
          <p:nvPr>
            <p:ph type="ftr" sz="quarter" idx="11"/>
          </p:nvPr>
        </p:nvSpPr>
        <p:spPr/>
        <p:txBody>
          <a:bodyPr/>
          <a:lstStyle/>
          <a:p>
            <a:r>
              <a:rPr lang="en-US" smtClean="0"/>
              <a:t>KDE:OSAA:9/10/2019</a:t>
            </a:r>
            <a:endParaRPr lang="en-US"/>
          </a:p>
        </p:txBody>
      </p:sp>
    </p:spTree>
    <p:extLst>
      <p:ext uri="{BB962C8B-B14F-4D97-AF65-F5344CB8AC3E}">
        <p14:creationId xmlns:p14="http://schemas.microsoft.com/office/powerpoint/2010/main" val="3217273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
        <p:nvSpPr>
          <p:cNvPr id="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2705840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1509478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
        <p:nvSpPr>
          <p:cNvPr id="6"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378720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
        <p:nvSpPr>
          <p:cNvPr id="6"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4181662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247403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310175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19257928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a:p>
        </p:txBody>
      </p:sp>
      <p:sp>
        <p:nvSpPr>
          <p:cNvPr id="3"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3157305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
        <p:nvSpPr>
          <p:cNvPr id="9"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3121612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1427616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8232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299259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225295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241740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665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7" y="6419379"/>
            <a:ext cx="683339" cy="365125"/>
          </a:xfrm>
        </p:spPr>
        <p:txBody>
          <a:bodyPr/>
          <a:lstStyle>
            <a:lvl1pPr>
              <a:defRPr>
                <a:solidFill>
                  <a:schemeClr val="accent2">
                    <a:lumMod val="50000"/>
                  </a:schemeClr>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4091737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KDE:OSAA:9/10/2019</a:t>
            </a:r>
            <a:endParaRPr lang="en-US"/>
          </a:p>
        </p:txBody>
      </p:sp>
    </p:spTree>
    <p:extLst>
      <p:ext uri="{BB962C8B-B14F-4D97-AF65-F5344CB8AC3E}">
        <p14:creationId xmlns:p14="http://schemas.microsoft.com/office/powerpoint/2010/main" val="7335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Footer Placeholder 3"/>
          <p:cNvSpPr>
            <a:spLocks noGrp="1"/>
          </p:cNvSpPr>
          <p:nvPr>
            <p:ph type="ftr" sz="quarter" idx="11"/>
          </p:nvPr>
        </p:nvSpPr>
        <p:spPr/>
        <p:txBody>
          <a:bodyPr/>
          <a:lstStyle/>
          <a:p>
            <a:r>
              <a:rPr lang="en-US" smtClean="0"/>
              <a:t>KDE:OSAA:9/10/2019</a:t>
            </a:r>
            <a:endParaRPr lang="en-US"/>
          </a:p>
        </p:txBody>
      </p:sp>
    </p:spTree>
    <p:extLst>
      <p:ext uri="{BB962C8B-B14F-4D97-AF65-F5344CB8AC3E}">
        <p14:creationId xmlns:p14="http://schemas.microsoft.com/office/powerpoint/2010/main" val="3435439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KDE:OSAA:9/10/2019</a:t>
            </a:r>
            <a:endParaRPr lang="en-US"/>
          </a:p>
        </p:txBody>
      </p:sp>
    </p:spTree>
    <p:extLst>
      <p:ext uri="{BB962C8B-B14F-4D97-AF65-F5344CB8AC3E}">
        <p14:creationId xmlns:p14="http://schemas.microsoft.com/office/powerpoint/2010/main" val="41592455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KDE:OSAA:9/10/2019</a:t>
            </a:r>
            <a:endParaRPr lang="en-US"/>
          </a:p>
        </p:txBody>
      </p:sp>
    </p:spTree>
    <p:extLst>
      <p:ext uri="{BB962C8B-B14F-4D97-AF65-F5344CB8AC3E}">
        <p14:creationId xmlns:p14="http://schemas.microsoft.com/office/powerpoint/2010/main" val="286786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
        <p:nvSpPr>
          <p:cNvPr id="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51959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141936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
        <p:nvSpPr>
          <p:cNvPr id="6"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1168841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
        <p:nvSpPr>
          <p:cNvPr id="6"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372487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850150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t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1.tif"/><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heme" Target="../theme/theme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4" name="Group 43"/>
          <p:cNvGrpSpPr/>
          <p:nvPr userDrawn="1"/>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pPr/>
              <a:t>‹#›</a:t>
            </a:fld>
            <a:endParaRPr lang="en-US" dirty="0"/>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pic>
        <p:nvPicPr>
          <p:cNvPr id="18" name="Picture 1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Tree>
    <p:extLst>
      <p:ext uri="{BB962C8B-B14F-4D97-AF65-F5344CB8AC3E}">
        <p14:creationId xmlns:p14="http://schemas.microsoft.com/office/powerpoint/2010/main" val="30083350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timing>
    <p:tnLst>
      <p:par>
        <p:cTn id="1" dur="indefinite" restart="never" nodeType="tmRoot"/>
      </p:par>
    </p:tnLst>
  </p:timing>
  <p:hf hd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userDrawn="1"/>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pPr/>
              <a:t>‹#›</a:t>
            </a:fld>
            <a:endParaRPr lang="en-US" dirty="0"/>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KDE:OSAA:9/10/2019</a:t>
            </a:r>
            <a:endParaRPr lang="en-US"/>
          </a:p>
        </p:txBody>
      </p:sp>
    </p:spTree>
    <p:extLst>
      <p:ext uri="{BB962C8B-B14F-4D97-AF65-F5344CB8AC3E}">
        <p14:creationId xmlns:p14="http://schemas.microsoft.com/office/powerpoint/2010/main" val="266492733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4" r:id="rId19"/>
    <p:sldLayoutId id="2147483725" r:id="rId20"/>
    <p:sldLayoutId id="2147483726" r:id="rId21"/>
    <p:sldLayoutId id="2147483727" r:id="rId22"/>
  </p:sldLayoutIdLst>
  <p:timing>
    <p:tnLst>
      <p:par>
        <p:cTn id="1" dur="indefinite" restart="never" nodeType="tmRoot"/>
      </p:par>
    </p:tnLst>
  </p:timing>
  <p:hf hd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874469" y="1477104"/>
            <a:ext cx="9383628" cy="1646302"/>
          </a:xfrm>
        </p:spPr>
        <p:txBody>
          <a:bodyPr/>
          <a:lstStyle/>
          <a:p>
            <a:r>
              <a:rPr lang="en-US" sz="4800" dirty="0" smtClean="0"/>
              <a:t>Kentucky Association of School Councils: Assessment and Accountability Update</a:t>
            </a:r>
            <a:endParaRPr lang="en-US" sz="4800" dirty="0"/>
          </a:p>
        </p:txBody>
      </p:sp>
      <p:sp>
        <p:nvSpPr>
          <p:cNvPr id="13" name="Subtitle 12"/>
          <p:cNvSpPr>
            <a:spLocks noGrp="1"/>
          </p:cNvSpPr>
          <p:nvPr>
            <p:ph type="subTitle" idx="1"/>
          </p:nvPr>
        </p:nvSpPr>
        <p:spPr>
          <a:xfrm>
            <a:off x="1285102" y="3703899"/>
            <a:ext cx="8298206" cy="2231952"/>
          </a:xfrm>
        </p:spPr>
        <p:txBody>
          <a:bodyPr>
            <a:normAutofit/>
          </a:bodyPr>
          <a:lstStyle/>
          <a:p>
            <a:r>
              <a:rPr lang="en-US" dirty="0" smtClean="0"/>
              <a:t>Office </a:t>
            </a:r>
            <a:r>
              <a:rPr lang="en-US" dirty="0"/>
              <a:t>of </a:t>
            </a:r>
            <a:r>
              <a:rPr lang="en-US" dirty="0" smtClean="0"/>
              <a:t>Standards, Assessment </a:t>
            </a:r>
            <a:r>
              <a:rPr lang="en-US" dirty="0"/>
              <a:t>and Accountability</a:t>
            </a:r>
          </a:p>
          <a:p>
            <a:r>
              <a:rPr lang="en-US" dirty="0" smtClean="0"/>
              <a:t>Jennifer </a:t>
            </a:r>
            <a:r>
              <a:rPr lang="en-US" dirty="0"/>
              <a:t>Stafford, </a:t>
            </a:r>
            <a:r>
              <a:rPr lang="en-US" dirty="0" smtClean="0"/>
              <a:t>Director</a:t>
            </a:r>
          </a:p>
          <a:p>
            <a:r>
              <a:rPr lang="en-US" dirty="0" smtClean="0"/>
              <a:t>Michael Hackworth, Policy Advisor</a:t>
            </a:r>
            <a:endParaRPr lang="en-US" dirty="0"/>
          </a:p>
        </p:txBody>
      </p:sp>
      <p:sp>
        <p:nvSpPr>
          <p:cNvPr id="2" name="Slide Number Placeholder 1"/>
          <p:cNvSpPr>
            <a:spLocks noGrp="1"/>
          </p:cNvSpPr>
          <p:nvPr>
            <p:ph type="sldNum" sz="quarter" idx="12"/>
          </p:nvPr>
        </p:nvSpPr>
        <p:spPr/>
        <p:txBody>
          <a:bodyPr/>
          <a:lstStyle/>
          <a:p>
            <a:fld id="{91BD7323-49BF-4C97-8773-5EC64C492009}" type="slidenum">
              <a:rPr lang="en-US" smtClean="0"/>
              <a:pPr/>
              <a:t>1</a:t>
            </a:fld>
            <a:endParaRPr lang="en-US"/>
          </a:p>
        </p:txBody>
      </p:sp>
    </p:spTree>
    <p:extLst>
      <p:ext uri="{BB962C8B-B14F-4D97-AF65-F5344CB8AC3E}">
        <p14:creationId xmlns:p14="http://schemas.microsoft.com/office/powerpoint/2010/main" val="3477655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5"/>
            <a:ext cx="10098331" cy="2851827"/>
          </a:xfrm>
        </p:spPr>
        <p:txBody>
          <a:bodyPr/>
          <a:lstStyle/>
          <a:p>
            <a:r>
              <a:rPr lang="en-US" dirty="0"/>
              <a:t/>
            </a:r>
            <a:br>
              <a:rPr lang="en-US" dirty="0"/>
            </a:br>
            <a:r>
              <a:rPr lang="en-US" dirty="0"/>
              <a:t/>
            </a:r>
            <a:br>
              <a:rPr lang="en-US" dirty="0"/>
            </a:br>
            <a:r>
              <a:rPr lang="en-US" dirty="0">
                <a:solidFill>
                  <a:schemeClr val="tx1"/>
                </a:solidFill>
              </a:rPr>
              <a:t>Kentucky’s Accountability </a:t>
            </a:r>
            <a:r>
              <a:rPr lang="en-US" dirty="0" smtClean="0">
                <a:solidFill>
                  <a:schemeClr val="tx1"/>
                </a:solidFill>
              </a:rPr>
              <a:t>Standard </a:t>
            </a:r>
            <a:r>
              <a:rPr lang="en-US" dirty="0">
                <a:solidFill>
                  <a:schemeClr val="tx1"/>
                </a:solidFill>
              </a:rPr>
              <a:t>Setting</a:t>
            </a:r>
          </a:p>
        </p:txBody>
      </p:sp>
      <p:sp>
        <p:nvSpPr>
          <p:cNvPr id="4" name="Slide Number Placeholder 3"/>
          <p:cNvSpPr>
            <a:spLocks noGrp="1"/>
          </p:cNvSpPr>
          <p:nvPr>
            <p:ph type="sldNum" sz="quarter" idx="12"/>
          </p:nvPr>
        </p:nvSpPr>
        <p:spPr/>
        <p:txBody>
          <a:bodyPr/>
          <a:lstStyle/>
          <a:p>
            <a:fld id="{354287DC-E20F-4BBE-91C2-47EE09564259}" type="slidenum">
              <a:rPr lang="en-US" smtClean="0"/>
              <a:pPr/>
              <a:t>10</a:t>
            </a:fld>
            <a:endParaRPr lang="en-US"/>
          </a:p>
        </p:txBody>
      </p:sp>
      <p:sp>
        <p:nvSpPr>
          <p:cNvPr id="8" name="Footer Placeholder 7"/>
          <p:cNvSpPr>
            <a:spLocks noGrp="1"/>
          </p:cNvSpPr>
          <p:nvPr>
            <p:ph type="ftr" sz="quarter" idx="4294967295"/>
          </p:nvPr>
        </p:nvSpPr>
        <p:spPr>
          <a:xfrm>
            <a:off x="489456" y="6461464"/>
            <a:ext cx="4114800" cy="365125"/>
          </a:xfrm>
          <a:prstGeom prst="rect">
            <a:avLst/>
          </a:prstGeom>
        </p:spPr>
        <p:txBody>
          <a:bodyPr/>
          <a:lstStyle/>
          <a:p>
            <a:r>
              <a:rPr lang="en-US" smtClean="0"/>
              <a:t>KDE:OSAA:9/10/2019</a:t>
            </a:r>
            <a:endParaRPr lang="en-US"/>
          </a:p>
        </p:txBody>
      </p:sp>
    </p:spTree>
    <p:extLst>
      <p:ext uri="{BB962C8B-B14F-4D97-AF65-F5344CB8AC3E}">
        <p14:creationId xmlns:p14="http://schemas.microsoft.com/office/powerpoint/2010/main" val="123486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57216"/>
            <a:ext cx="9548359" cy="1320800"/>
          </a:xfrm>
        </p:spPr>
        <p:txBody>
          <a:bodyPr/>
          <a:lstStyle/>
          <a:p>
            <a:r>
              <a:rPr lang="en-US"/>
              <a:t>Accountability Standard Setting</a:t>
            </a:r>
          </a:p>
        </p:txBody>
      </p:sp>
      <p:sp>
        <p:nvSpPr>
          <p:cNvPr id="5" name="Slide Number Placeholder 4"/>
          <p:cNvSpPr>
            <a:spLocks noGrp="1"/>
          </p:cNvSpPr>
          <p:nvPr>
            <p:ph type="sldNum" sz="quarter" idx="10"/>
          </p:nvPr>
        </p:nvSpPr>
        <p:spPr/>
        <p:txBody>
          <a:bodyPr/>
          <a:lstStyle/>
          <a:p>
            <a:fld id="{A47FE394-A21F-6C4D-8DBE-DA4441057825}" type="slidenum">
              <a:rPr lang="en-US" smtClean="0"/>
              <a:t>11</a:t>
            </a:fld>
            <a:endParaRPr lang="en-US"/>
          </a:p>
        </p:txBody>
      </p:sp>
      <p:sp>
        <p:nvSpPr>
          <p:cNvPr id="3" name="Content Placeholder 2"/>
          <p:cNvSpPr>
            <a:spLocks noGrp="1"/>
          </p:cNvSpPr>
          <p:nvPr>
            <p:ph idx="4294967295"/>
          </p:nvPr>
        </p:nvSpPr>
        <p:spPr>
          <a:xfrm>
            <a:off x="123768" y="1001562"/>
            <a:ext cx="9906057" cy="5459903"/>
          </a:xfrm>
          <a:prstGeom prst="rect">
            <a:avLst/>
          </a:prstGeom>
        </p:spPr>
        <p:txBody>
          <a:bodyPr>
            <a:normAutofit lnSpcReduction="10000"/>
          </a:bodyPr>
          <a:lstStyle/>
          <a:p>
            <a:r>
              <a:rPr lang="en-US" sz="3467" dirty="0"/>
              <a:t>An Accountability Standard Setting was held August 23 and September 4</a:t>
            </a:r>
            <a:r>
              <a:rPr lang="en-US" sz="3467" baseline="30000" dirty="0"/>
              <a:t>th</a:t>
            </a:r>
            <a:r>
              <a:rPr lang="en-US" sz="3467" dirty="0"/>
              <a:t>-5</a:t>
            </a:r>
            <a:r>
              <a:rPr lang="en-US" sz="3467" baseline="30000" dirty="0"/>
              <a:t>th</a:t>
            </a:r>
            <a:r>
              <a:rPr lang="en-US" sz="3467" dirty="0"/>
              <a:t> to determine cut scores for 5 Star Rating and indicator rating for very low to very high</a:t>
            </a:r>
          </a:p>
          <a:p>
            <a:r>
              <a:rPr lang="en-US" sz="3467" dirty="0"/>
              <a:t>Kentucky is required to identify schools for Comprehensive Support and Improvement (CSI) and Targeted Support and Improvement (TSI) for support (based on 2018-2019 data)</a:t>
            </a:r>
          </a:p>
          <a:p>
            <a:r>
              <a:rPr lang="en-US" sz="3467" dirty="0"/>
              <a:t>At least 5% of Title I schools must be identified for CSI</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KDE:OSAA:9/10/2019</a:t>
            </a:r>
            <a:endParaRPr lang="en-US"/>
          </a:p>
        </p:txBody>
      </p:sp>
    </p:spTree>
    <p:extLst>
      <p:ext uri="{BB962C8B-B14F-4D97-AF65-F5344CB8AC3E}">
        <p14:creationId xmlns:p14="http://schemas.microsoft.com/office/powerpoint/2010/main" val="4070589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12</a:t>
            </a:fld>
            <a:endParaRPr lang="en-US"/>
          </a:p>
        </p:txBody>
      </p:sp>
      <p:sp>
        <p:nvSpPr>
          <p:cNvPr id="2" name="Title 1"/>
          <p:cNvSpPr>
            <a:spLocks noGrp="1"/>
          </p:cNvSpPr>
          <p:nvPr>
            <p:ph type="title" idx="4294967295"/>
          </p:nvPr>
        </p:nvSpPr>
        <p:spPr>
          <a:xfrm>
            <a:off x="1320800" y="-21166"/>
            <a:ext cx="8991600" cy="910167"/>
          </a:xfrm>
        </p:spPr>
        <p:txBody>
          <a:bodyPr/>
          <a:lstStyle/>
          <a:p>
            <a:pPr algn="ctr"/>
            <a:r>
              <a:rPr lang="en-US"/>
              <a:t>Participants of Standard Setting</a:t>
            </a:r>
          </a:p>
        </p:txBody>
      </p:sp>
      <p:sp>
        <p:nvSpPr>
          <p:cNvPr id="5" name="Text Placeholder 4"/>
          <p:cNvSpPr>
            <a:spLocks noGrp="1"/>
          </p:cNvSpPr>
          <p:nvPr>
            <p:ph type="body" idx="4294967295"/>
          </p:nvPr>
        </p:nvSpPr>
        <p:spPr>
          <a:xfrm>
            <a:off x="1299634" y="568027"/>
            <a:ext cx="9033933" cy="795867"/>
          </a:xfrm>
        </p:spPr>
        <p:txBody>
          <a:bodyPr>
            <a:normAutofit/>
          </a:bodyPr>
          <a:lstStyle/>
          <a:p>
            <a:pPr marL="0" indent="0" algn="ctr">
              <a:buNone/>
            </a:pPr>
            <a:r>
              <a:rPr lang="en-US" sz="2667"/>
              <a:t>Representative leaders from across the state</a:t>
            </a:r>
          </a:p>
        </p:txBody>
      </p:sp>
      <p:graphicFrame>
        <p:nvGraphicFramePr>
          <p:cNvPr id="6" name="Table 5" descr="Members of the Accountability Performance Standard Setting Committee&#10;" title="Members of the Accountability Performance Standard Setting Committee"/>
          <p:cNvGraphicFramePr>
            <a:graphicFrameLocks noGrp="1"/>
          </p:cNvGraphicFramePr>
          <p:nvPr>
            <p:extLst>
              <p:ext uri="{D42A27DB-BD31-4B8C-83A1-F6EECF244321}">
                <p14:modId xmlns:p14="http://schemas.microsoft.com/office/powerpoint/2010/main" val="384577310"/>
              </p:ext>
            </p:extLst>
          </p:nvPr>
        </p:nvGraphicFramePr>
        <p:xfrm>
          <a:off x="121457" y="1039881"/>
          <a:ext cx="12025226" cy="6563360"/>
        </p:xfrm>
        <a:graphic>
          <a:graphicData uri="http://schemas.openxmlformats.org/drawingml/2006/table">
            <a:tbl>
              <a:tblPr firstRow="1" bandRow="1">
                <a:tableStyleId>{5C22544A-7EE6-4342-B048-85BDC9FD1C3A}</a:tableStyleId>
              </a:tblPr>
              <a:tblGrid>
                <a:gridCol w="5996314">
                  <a:extLst>
                    <a:ext uri="{9D8B030D-6E8A-4147-A177-3AD203B41FA5}">
                      <a16:colId xmlns="" xmlns:a16="http://schemas.microsoft.com/office/drawing/2014/main" val="20000"/>
                    </a:ext>
                  </a:extLst>
                </a:gridCol>
                <a:gridCol w="6028912">
                  <a:extLst>
                    <a:ext uri="{9D8B030D-6E8A-4147-A177-3AD203B41FA5}">
                      <a16:colId xmlns="" xmlns:a16="http://schemas.microsoft.com/office/drawing/2014/main" val="20001"/>
                    </a:ext>
                  </a:extLst>
                </a:gridCol>
              </a:tblGrid>
              <a:tr h="467360">
                <a:tc>
                  <a:txBody>
                    <a:bodyPr/>
                    <a:lstStyle/>
                    <a:p>
                      <a:pPr marL="341313" marR="0" lvl="0" indent="-282575" algn="r" defTabSz="342900" rtl="0" eaLnBrk="1" fontAlgn="auto" latinLnBrk="0" hangingPunct="1">
                        <a:lnSpc>
                          <a:spcPct val="100000"/>
                        </a:lnSpc>
                        <a:spcBef>
                          <a:spcPts val="0"/>
                        </a:spcBef>
                        <a:spcAft>
                          <a:spcPts val="0"/>
                        </a:spcAft>
                        <a:buClrTx/>
                        <a:buSzTx/>
                        <a:buFontTx/>
                        <a:buNone/>
                        <a:tabLst>
                          <a:tab pos="341313" algn="l"/>
                        </a:tabLst>
                        <a:defRPr/>
                      </a:pPr>
                      <a:r>
                        <a:rPr lang="en-US" sz="2100" kern="1200" dirty="0">
                          <a:effectLst/>
                        </a:rPr>
                        <a:t>Members of the Accountability</a:t>
                      </a:r>
                      <a:endParaRPr lang="en-US" sz="2100" b="1" kern="1200" dirty="0">
                        <a:solidFill>
                          <a:schemeClr val="tx1"/>
                        </a:solidFill>
                        <a:effectLst/>
                        <a:latin typeface="+mn-lt"/>
                        <a:ea typeface="+mn-ea"/>
                        <a:cs typeface="+mn-cs"/>
                      </a:endParaRPr>
                    </a:p>
                  </a:txBody>
                  <a:tcPr>
                    <a:lnL w="12700" cmpd="sng">
                      <a:noFill/>
                    </a:lnL>
                    <a:lnR w="12700" cap="flat" cmpd="sng" algn="ctr">
                      <a:no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00050" marR="0" lvl="0" indent="-341313" algn="l" defTabSz="342900" rtl="0" eaLnBrk="1" fontAlgn="auto" latinLnBrk="0" hangingPunct="1">
                        <a:lnSpc>
                          <a:spcPct val="100000"/>
                        </a:lnSpc>
                        <a:spcBef>
                          <a:spcPts val="0"/>
                        </a:spcBef>
                        <a:spcAft>
                          <a:spcPts val="0"/>
                        </a:spcAft>
                        <a:buClrTx/>
                        <a:buSzTx/>
                        <a:buFontTx/>
                        <a:buNone/>
                        <a:tabLst>
                          <a:tab pos="117475" algn="l"/>
                          <a:tab pos="176213" algn="l"/>
                        </a:tabLst>
                        <a:defRPr/>
                      </a:pPr>
                      <a:r>
                        <a:rPr lang="en-US" sz="2100" kern="1200">
                          <a:effectLst/>
                        </a:rPr>
                        <a:t>Performance Standard Setting Committee</a:t>
                      </a:r>
                    </a:p>
                  </a:txBody>
                  <a:tcPr>
                    <a:lnL w="12700" cap="flat" cmpd="sng" algn="ctr">
                      <a:noFill/>
                      <a:prstDash val="solid"/>
                      <a:round/>
                      <a:headEnd type="none" w="med" len="med"/>
                      <a:tailEnd type="none" w="med" len="med"/>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6096000">
                <a:tc>
                  <a:txBody>
                    <a:bodyPr/>
                    <a:lstStyle/>
                    <a:p>
                      <a:pPr marL="285750" lvl="0" indent="-285750">
                        <a:buFont typeface="Arial" panose="020B0604020202020204" pitchFamily="34" charset="0"/>
                        <a:buChar char="•"/>
                      </a:pPr>
                      <a:r>
                        <a:rPr lang="en-US" sz="1800" kern="1200">
                          <a:solidFill>
                            <a:schemeClr val="dk1"/>
                          </a:solidFill>
                          <a:effectLst/>
                          <a:latin typeface="+mn-lt"/>
                          <a:ea typeface="+mn-ea"/>
                          <a:cs typeface="+mn-cs"/>
                        </a:rPr>
                        <a:t>Hal Heiner, chair, Kentucky Board of Education</a:t>
                      </a:r>
                    </a:p>
                    <a:p>
                      <a:pPr marL="285750" lvl="0" indent="-285750">
                        <a:buFont typeface="Arial" panose="020B0604020202020204" pitchFamily="34" charset="0"/>
                        <a:buChar char="•"/>
                      </a:pPr>
                      <a:r>
                        <a:rPr lang="en-US" sz="1800" kern="1200">
                          <a:solidFill>
                            <a:schemeClr val="dk1"/>
                          </a:solidFill>
                          <a:effectLst/>
                          <a:latin typeface="+mn-lt"/>
                          <a:ea typeface="+mn-ea"/>
                          <a:cs typeface="+mn-cs"/>
                        </a:rPr>
                        <a:t>Gary Houchens, member, Kentucky Board of Education</a:t>
                      </a:r>
                    </a:p>
                    <a:p>
                      <a:pPr marL="285750" lvl="0" indent="-285750">
                        <a:buFont typeface="Arial" panose="020B0604020202020204" pitchFamily="34" charset="0"/>
                        <a:buChar char="•"/>
                      </a:pPr>
                      <a:r>
                        <a:rPr lang="en-US" sz="1800" kern="1200">
                          <a:solidFill>
                            <a:schemeClr val="dk1"/>
                          </a:solidFill>
                          <a:effectLst/>
                          <a:latin typeface="+mn-lt"/>
                          <a:ea typeface="+mn-ea"/>
                          <a:cs typeface="+mn-cs"/>
                        </a:rPr>
                        <a:t>Danny Adkins, superintendent, Floyd County schools</a:t>
                      </a:r>
                    </a:p>
                    <a:p>
                      <a:pPr marL="285750" lvl="0" indent="-285750">
                        <a:buFont typeface="Arial" panose="020B0604020202020204" pitchFamily="34" charset="0"/>
                        <a:buChar char="•"/>
                      </a:pPr>
                      <a:r>
                        <a:rPr lang="en-US" sz="1800" kern="1200">
                          <a:solidFill>
                            <a:schemeClr val="dk1"/>
                          </a:solidFill>
                          <a:effectLst/>
                          <a:latin typeface="+mn-lt"/>
                          <a:ea typeface="+mn-ea"/>
                          <a:cs typeface="+mn-cs"/>
                        </a:rPr>
                        <a:t>Paul Mullins, superintendent, Logan County schools</a:t>
                      </a:r>
                    </a:p>
                    <a:p>
                      <a:pPr marL="285750" lvl="0" indent="-285750">
                        <a:buFont typeface="Arial" panose="020B0604020202020204" pitchFamily="34" charset="0"/>
                        <a:buChar char="•"/>
                      </a:pPr>
                      <a:r>
                        <a:rPr lang="en-US" sz="1800" kern="1200">
                          <a:solidFill>
                            <a:schemeClr val="dk1"/>
                          </a:solidFill>
                          <a:effectLst/>
                          <a:latin typeface="+mn-lt"/>
                          <a:ea typeface="+mn-ea"/>
                          <a:cs typeface="+mn-cs"/>
                        </a:rPr>
                        <a:t>Marty </a:t>
                      </a:r>
                      <a:r>
                        <a:rPr lang="en-US" sz="1800" kern="1200" err="1">
                          <a:solidFill>
                            <a:schemeClr val="dk1"/>
                          </a:solidFill>
                          <a:effectLst/>
                          <a:latin typeface="+mn-lt"/>
                          <a:ea typeface="+mn-ea"/>
                          <a:cs typeface="+mn-cs"/>
                        </a:rPr>
                        <a:t>Pollio</a:t>
                      </a:r>
                      <a:r>
                        <a:rPr lang="en-US" sz="1800" kern="1200">
                          <a:solidFill>
                            <a:schemeClr val="dk1"/>
                          </a:solidFill>
                          <a:effectLst/>
                          <a:latin typeface="+mn-lt"/>
                          <a:ea typeface="+mn-ea"/>
                          <a:cs typeface="+mn-cs"/>
                        </a:rPr>
                        <a:t>, superintendent/Dena </a:t>
                      </a:r>
                      <a:r>
                        <a:rPr lang="en-US" sz="1800" kern="1200" err="1">
                          <a:solidFill>
                            <a:schemeClr val="dk1"/>
                          </a:solidFill>
                          <a:effectLst/>
                          <a:latin typeface="+mn-lt"/>
                          <a:ea typeface="+mn-ea"/>
                          <a:cs typeface="+mn-cs"/>
                        </a:rPr>
                        <a:t>Dosett</a:t>
                      </a:r>
                      <a:r>
                        <a:rPr lang="en-US" sz="1800" kern="1200">
                          <a:solidFill>
                            <a:schemeClr val="dk1"/>
                          </a:solidFill>
                          <a:effectLst/>
                          <a:latin typeface="+mn-lt"/>
                          <a:ea typeface="+mn-ea"/>
                          <a:cs typeface="+mn-cs"/>
                        </a:rPr>
                        <a:t>, chief executive director, Jefferson County schools</a:t>
                      </a:r>
                    </a:p>
                    <a:p>
                      <a:pPr marL="285750" lvl="0" indent="-285750">
                        <a:buFont typeface="Arial" panose="020B0604020202020204" pitchFamily="34" charset="0"/>
                        <a:buChar char="•"/>
                      </a:pPr>
                      <a:r>
                        <a:rPr lang="en-US" sz="1800" kern="1200">
                          <a:solidFill>
                            <a:schemeClr val="dk1"/>
                          </a:solidFill>
                          <a:effectLst/>
                          <a:latin typeface="+mn-lt"/>
                          <a:ea typeface="+mn-ea"/>
                          <a:cs typeface="+mn-cs"/>
                        </a:rPr>
                        <a:t>Diane Hatchett, superintendent, Berea Independent schools</a:t>
                      </a:r>
                    </a:p>
                    <a:p>
                      <a:pPr marL="285750" lvl="0" indent="-285750">
                        <a:buFont typeface="Arial" panose="020B0604020202020204" pitchFamily="34" charset="0"/>
                        <a:buChar char="•"/>
                      </a:pPr>
                      <a:r>
                        <a:rPr lang="en-US" sz="1800" kern="1200">
                          <a:solidFill>
                            <a:schemeClr val="dk1"/>
                          </a:solidFill>
                          <a:effectLst/>
                          <a:latin typeface="+mn-lt"/>
                          <a:ea typeface="+mn-ea"/>
                          <a:cs typeface="+mn-cs"/>
                        </a:rPr>
                        <a:t>Scott Hawkins, superintendent, Woodford County schools</a:t>
                      </a:r>
                    </a:p>
                    <a:p>
                      <a:pPr marL="285750" lvl="0" indent="-285750">
                        <a:buFont typeface="Arial" panose="020B0604020202020204" pitchFamily="34" charset="0"/>
                        <a:buChar char="•"/>
                      </a:pPr>
                      <a:r>
                        <a:rPr lang="en-US" sz="1800" kern="1200">
                          <a:solidFill>
                            <a:schemeClr val="dk1"/>
                          </a:solidFill>
                          <a:effectLst/>
                          <a:latin typeface="+mn-lt"/>
                          <a:ea typeface="+mn-ea"/>
                          <a:cs typeface="+mn-cs"/>
                        </a:rPr>
                        <a:t>Aaron Collins, superintendent, Fulton County schools</a:t>
                      </a:r>
                    </a:p>
                    <a:p>
                      <a:pPr marL="285750" lvl="0" indent="-285750">
                        <a:buFont typeface="Arial" panose="020B0604020202020204" pitchFamily="34" charset="0"/>
                        <a:buChar char="•"/>
                      </a:pPr>
                      <a:r>
                        <a:rPr lang="en-US" sz="1800" kern="1200">
                          <a:solidFill>
                            <a:schemeClr val="dk1"/>
                          </a:solidFill>
                          <a:effectLst/>
                          <a:latin typeface="+mn-lt"/>
                          <a:ea typeface="+mn-ea"/>
                          <a:cs typeface="+mn-cs"/>
                        </a:rPr>
                        <a:t>Teresa Nicholas, district assessment coordinator, Pulaski County schools</a:t>
                      </a:r>
                    </a:p>
                    <a:p>
                      <a:pPr marL="285750" lvl="0" indent="-285750">
                        <a:buFont typeface="Arial" panose="020B0604020202020204" pitchFamily="34" charset="0"/>
                        <a:buChar char="•"/>
                      </a:pPr>
                      <a:r>
                        <a:rPr lang="en-US" sz="1800" kern="1200">
                          <a:solidFill>
                            <a:schemeClr val="dk1"/>
                          </a:solidFill>
                          <a:effectLst/>
                          <a:latin typeface="+mn-lt"/>
                          <a:ea typeface="+mn-ea"/>
                          <a:cs typeface="+mn-cs"/>
                        </a:rPr>
                        <a:t>Amanda Reed, district assessment coordinator, </a:t>
                      </a:r>
                      <a:r>
                        <a:rPr lang="en-US" sz="1800" kern="1200" err="1">
                          <a:solidFill>
                            <a:schemeClr val="dk1"/>
                          </a:solidFill>
                          <a:effectLst/>
                          <a:latin typeface="+mn-lt"/>
                          <a:ea typeface="+mn-ea"/>
                          <a:cs typeface="+mn-cs"/>
                        </a:rPr>
                        <a:t>LaRue</a:t>
                      </a:r>
                      <a:r>
                        <a:rPr lang="en-US" sz="1800" kern="1200">
                          <a:solidFill>
                            <a:schemeClr val="dk1"/>
                          </a:solidFill>
                          <a:effectLst/>
                          <a:latin typeface="+mn-lt"/>
                          <a:ea typeface="+mn-ea"/>
                          <a:cs typeface="+mn-cs"/>
                        </a:rPr>
                        <a:t> County schools</a:t>
                      </a:r>
                    </a:p>
                    <a:p>
                      <a:pPr marL="285750" lvl="0" indent="-285750">
                        <a:buFont typeface="Arial" panose="020B0604020202020204" pitchFamily="34" charset="0"/>
                        <a:buChar char="•"/>
                      </a:pPr>
                      <a:r>
                        <a:rPr lang="en-US" sz="1800" kern="1200">
                          <a:solidFill>
                            <a:schemeClr val="dk1"/>
                          </a:solidFill>
                          <a:effectLst/>
                          <a:latin typeface="+mn-lt"/>
                          <a:ea typeface="+mn-ea"/>
                          <a:cs typeface="+mn-cs"/>
                        </a:rPr>
                        <a:t>Stephen Flatt, director of special education, Marshall County schools</a:t>
                      </a:r>
                    </a:p>
                    <a:p>
                      <a:pPr marL="285750" lvl="0" indent="-285750">
                        <a:buFont typeface="Arial" panose="020B0604020202020204" pitchFamily="34" charset="0"/>
                        <a:buChar char="•"/>
                      </a:pPr>
                      <a:r>
                        <a:rPr lang="en-US" sz="1800" kern="1200">
                          <a:solidFill>
                            <a:schemeClr val="dk1"/>
                          </a:solidFill>
                          <a:effectLst/>
                          <a:latin typeface="+mn-lt"/>
                          <a:ea typeface="+mn-ea"/>
                          <a:cs typeface="+mn-cs"/>
                        </a:rPr>
                        <a:t>Jerri Rowland, principal, Monroe County Area Technology Center</a:t>
                      </a:r>
                    </a:p>
                  </a:txBody>
                  <a:tcPr>
                    <a:lnT w="76200" cap="flat" cmpd="sng" algn="ctr">
                      <a:solidFill>
                        <a:schemeClr val="bg1"/>
                      </a:solidFill>
                      <a:prstDash val="solid"/>
                      <a:round/>
                      <a:headEnd type="none" w="med" len="med"/>
                      <a:tailEnd type="none" w="med" len="med"/>
                    </a:lnT>
                  </a:tcPr>
                </a:tc>
                <a:tc>
                  <a:txBody>
                    <a:bodyPr/>
                    <a:lstStyle/>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Susan Brashear, principal, Whitley Central Intermediate School</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Amy Lingo, dean, College of Education, University of Louisville</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Amy Razor, executive director, Northern Kentucky Cooperative for Educational Services</a:t>
                      </a:r>
                    </a:p>
                    <a:p>
                      <a:pPr marL="285750" lvl="0" indent="-285750" algn="l" defTabSz="342900" rtl="0" eaLnBrk="1" latinLnBrk="0" hangingPunct="1">
                        <a:buFont typeface="Arial" panose="020B0604020202020204" pitchFamily="34" charset="0"/>
                        <a:buChar char="•"/>
                      </a:pPr>
                      <a:r>
                        <a:rPr lang="en-US" sz="1800" kern="1200" dirty="0">
                          <a:solidFill>
                            <a:schemeClr val="dk1"/>
                          </a:solidFill>
                          <a:effectLst/>
                          <a:latin typeface="+mn-lt"/>
                          <a:ea typeface="+mn-ea"/>
                          <a:cs typeface="+mn-cs"/>
                        </a:rPr>
                        <a:t>Rhonda Caldwell, executive director, Kentucky Association of School Administrators</a:t>
                      </a:r>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Rhonda Caldwell/Owen Saylor, Kentucky Association of School Administrators</a:t>
                      </a:r>
                    </a:p>
                    <a:p>
                      <a:pPr marL="285750" lvl="0" indent="-285750" algn="l" defTabSz="342900" rtl="0" eaLnBrk="1" latinLnBrk="0" hangingPunct="1">
                        <a:buFont typeface="Arial" panose="020B0604020202020204" pitchFamily="34" charset="0"/>
                        <a:buChar char="•"/>
                      </a:pPr>
                      <a:r>
                        <a:rPr lang="en-US" sz="1800" kern="1200" dirty="0">
                          <a:solidFill>
                            <a:schemeClr val="dk1"/>
                          </a:solidFill>
                          <a:effectLst/>
                          <a:latin typeface="+mn-lt"/>
                          <a:ea typeface="+mn-ea"/>
                          <a:cs typeface="+mn-cs"/>
                        </a:rPr>
                        <a:t>Melissa Aguilar, executive director, Kentucky Workforce Innovation Board</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Rhonda Harmon, executive director, KASC</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Annissa Franklin, chief administrative officer, Urban League of Lexington</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Sarah </a:t>
                      </a:r>
                      <a:r>
                        <a:rPr lang="en-US" sz="1800" kern="1200" dirty="0" err="1">
                          <a:solidFill>
                            <a:schemeClr val="dk1"/>
                          </a:solidFill>
                          <a:effectLst/>
                          <a:latin typeface="+mn-lt"/>
                          <a:ea typeface="+mn-ea"/>
                          <a:cs typeface="+mn-cs"/>
                        </a:rPr>
                        <a:t>Davasher</a:t>
                      </a:r>
                      <a:r>
                        <a:rPr lang="en-US" sz="1800" kern="1200" dirty="0">
                          <a:solidFill>
                            <a:schemeClr val="dk1"/>
                          </a:solidFill>
                          <a:effectLst/>
                          <a:latin typeface="+mn-lt"/>
                          <a:ea typeface="+mn-ea"/>
                          <a:cs typeface="+mn-cs"/>
                        </a:rPr>
                        <a:t>-Wisdom, chief operating officer, Greater Louisville Inc.</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Penny Christian, parent, member of Kentucky PTA</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Margo Bruce, teacher, Webster County High School</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Amanda Underwood, teacher, Mason County Middle School</a:t>
                      </a:r>
                    </a:p>
                    <a:p>
                      <a:pPr marL="342900" marR="0" lvl="0" indent="-342900">
                        <a:spcBef>
                          <a:spcPts val="0"/>
                        </a:spcBef>
                        <a:spcAft>
                          <a:spcPts val="525"/>
                        </a:spcAft>
                        <a:buSzPts val="1000"/>
                        <a:buFont typeface="Symbol" panose="05050102010706020507" pitchFamily="18" charset="2"/>
                        <a:buChar char=""/>
                        <a:tabLst>
                          <a:tab pos="457200" algn="l"/>
                        </a:tabLst>
                      </a:pPr>
                      <a:endParaRPr lang="en-US" sz="1600" dirty="0">
                        <a:solidFill>
                          <a:srgbClr val="000000"/>
                        </a:solidFill>
                        <a:effectLst/>
                        <a:latin typeface="Times New Roman" panose="02020603050405020304" pitchFamily="18" charset="0"/>
                        <a:ea typeface="Calibri" panose="020F0502020204030204" pitchFamily="34" charset="0"/>
                      </a:endParaRPr>
                    </a:p>
                  </a:txBody>
                  <a:tcPr>
                    <a:lnT w="762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1"/>
                  </a:ext>
                </a:extLst>
              </a:tr>
            </a:tbl>
          </a:graphicData>
        </a:graphic>
      </p:graphicFrame>
      <p:sp>
        <p:nvSpPr>
          <p:cNvPr id="4" name="Footer Placeholder 3"/>
          <p:cNvSpPr>
            <a:spLocks noGrp="1"/>
          </p:cNvSpPr>
          <p:nvPr>
            <p:ph type="ftr" sz="quarter" idx="3"/>
          </p:nvPr>
        </p:nvSpPr>
        <p:spPr>
          <a:xfrm>
            <a:off x="101599" y="6719956"/>
            <a:ext cx="4114800" cy="365125"/>
          </a:xfrm>
        </p:spPr>
        <p:txBody>
          <a:bodyPr/>
          <a:lstStyle/>
          <a:p>
            <a:r>
              <a:rPr lang="en-US" smtClean="0"/>
              <a:t>KDE:OSAA:9/10/2019</a:t>
            </a:r>
            <a:endParaRPr lang="en-US"/>
          </a:p>
        </p:txBody>
      </p:sp>
    </p:spTree>
    <p:extLst>
      <p:ext uri="{BB962C8B-B14F-4D97-AF65-F5344CB8AC3E}">
        <p14:creationId xmlns:p14="http://schemas.microsoft.com/office/powerpoint/2010/main" val="1816607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70" y="212062"/>
            <a:ext cx="8992572" cy="1083225"/>
          </a:xfrm>
        </p:spPr>
        <p:txBody>
          <a:bodyPr/>
          <a:lstStyle/>
          <a:p>
            <a:r>
              <a:rPr lang="en-US"/>
              <a:t>Standard Setting</a:t>
            </a:r>
          </a:p>
        </p:txBody>
      </p:sp>
      <p:sp>
        <p:nvSpPr>
          <p:cNvPr id="3" name="Slide Number Placeholder 2"/>
          <p:cNvSpPr>
            <a:spLocks noGrp="1"/>
          </p:cNvSpPr>
          <p:nvPr>
            <p:ph type="sldNum" sz="quarter" idx="10"/>
          </p:nvPr>
        </p:nvSpPr>
        <p:spPr/>
        <p:txBody>
          <a:bodyPr/>
          <a:lstStyle/>
          <a:p>
            <a:fld id="{91BD7323-49BF-4C97-8773-5EC64C492009}" type="slidenum">
              <a:rPr lang="en-US" smtClean="0"/>
              <a:pPr/>
              <a:t>13</a:t>
            </a:fld>
            <a:endParaRPr lang="en-US"/>
          </a:p>
        </p:txBody>
      </p:sp>
      <p:sp>
        <p:nvSpPr>
          <p:cNvPr id="5" name="Text Placeholder 4"/>
          <p:cNvSpPr>
            <a:spLocks noGrp="1"/>
          </p:cNvSpPr>
          <p:nvPr>
            <p:ph type="body" idx="4294967295"/>
          </p:nvPr>
        </p:nvSpPr>
        <p:spPr>
          <a:xfrm>
            <a:off x="0" y="1029614"/>
            <a:ext cx="10347877" cy="5632557"/>
          </a:xfrm>
        </p:spPr>
        <p:txBody>
          <a:bodyPr>
            <a:normAutofit/>
          </a:bodyPr>
          <a:lstStyle/>
          <a:p>
            <a:r>
              <a:rPr lang="en-US" dirty="0" smtClean="0">
                <a:solidFill>
                  <a:schemeClr val="tx1"/>
                </a:solidFill>
              </a:rPr>
              <a:t>At </a:t>
            </a:r>
            <a:r>
              <a:rPr lang="en-US" dirty="0">
                <a:solidFill>
                  <a:schemeClr val="tx1"/>
                </a:solidFill>
              </a:rPr>
              <a:t>its August 2019 meeting, the KBE approved </a:t>
            </a:r>
            <a:br>
              <a:rPr lang="en-US" dirty="0">
                <a:solidFill>
                  <a:schemeClr val="tx1"/>
                </a:solidFill>
              </a:rPr>
            </a:br>
            <a:r>
              <a:rPr lang="en-US" dirty="0">
                <a:solidFill>
                  <a:schemeClr val="tx1"/>
                </a:solidFill>
              </a:rPr>
              <a:t>the Kentucky Department of Education’s (KDE) proposal for establishing performance </a:t>
            </a:r>
            <a:r>
              <a:rPr lang="en-US" dirty="0" smtClean="0">
                <a:solidFill>
                  <a:schemeClr val="tx1"/>
                </a:solidFill>
              </a:rPr>
              <a:t>thresholds</a:t>
            </a:r>
          </a:p>
          <a:p>
            <a:pPr lvl="1"/>
            <a:r>
              <a:rPr lang="en-US" dirty="0" smtClean="0">
                <a:solidFill>
                  <a:schemeClr val="tx1"/>
                </a:solidFill>
              </a:rPr>
              <a:t>A </a:t>
            </a:r>
            <a:r>
              <a:rPr lang="en-US" dirty="0">
                <a:solidFill>
                  <a:schemeClr val="tx1"/>
                </a:solidFill>
              </a:rPr>
              <a:t>standard setting committee would use a formal standard setting to generate recommendations for the </a:t>
            </a:r>
            <a:r>
              <a:rPr lang="en-US" dirty="0" smtClean="0">
                <a:solidFill>
                  <a:schemeClr val="tx1"/>
                </a:solidFill>
              </a:rPr>
              <a:t>Commissioner</a:t>
            </a:r>
            <a:endParaRPr lang="en-US" dirty="0">
              <a:solidFill>
                <a:schemeClr val="tx1"/>
              </a:solidFill>
            </a:endParaRPr>
          </a:p>
          <a:p>
            <a:r>
              <a:rPr lang="en-US" dirty="0" smtClean="0">
                <a:solidFill>
                  <a:schemeClr val="tx1"/>
                </a:solidFill>
              </a:rPr>
              <a:t>The </a:t>
            </a:r>
            <a:r>
              <a:rPr lang="en-US" dirty="0">
                <a:solidFill>
                  <a:schemeClr val="tx1"/>
                </a:solidFill>
              </a:rPr>
              <a:t>Commissioner of Education accepted the  threshold cut scores recommended by the committee without </a:t>
            </a:r>
            <a:r>
              <a:rPr lang="en-US" dirty="0" smtClean="0">
                <a:solidFill>
                  <a:schemeClr val="tx1"/>
                </a:solidFill>
              </a:rPr>
              <a:t>changes</a:t>
            </a:r>
          </a:p>
        </p:txBody>
      </p:sp>
      <p:sp>
        <p:nvSpPr>
          <p:cNvPr id="4" name="Footer Placeholder 3"/>
          <p:cNvSpPr>
            <a:spLocks noGrp="1"/>
          </p:cNvSpPr>
          <p:nvPr>
            <p:ph type="ftr" sz="quarter" idx="11"/>
          </p:nvPr>
        </p:nvSpPr>
        <p:spPr/>
        <p:txBody>
          <a:bodyPr/>
          <a:lstStyle/>
          <a:p>
            <a:r>
              <a:rPr lang="en-US" smtClean="0"/>
              <a:t>KDE:OSAA:9/10/2019</a:t>
            </a:r>
            <a:endParaRPr lang="en-US"/>
          </a:p>
        </p:txBody>
      </p:sp>
    </p:spTree>
    <p:extLst>
      <p:ext uri="{BB962C8B-B14F-4D97-AF65-F5344CB8AC3E}">
        <p14:creationId xmlns:p14="http://schemas.microsoft.com/office/powerpoint/2010/main" val="142787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812" y="316458"/>
            <a:ext cx="9082200" cy="980237"/>
          </a:xfrm>
        </p:spPr>
        <p:txBody>
          <a:bodyPr>
            <a:normAutofit/>
          </a:bodyPr>
          <a:lstStyle/>
          <a:p>
            <a:r>
              <a:rPr lang="en-US"/>
              <a:t>Standards Setting Process</a:t>
            </a:r>
          </a:p>
        </p:txBody>
      </p:sp>
      <p:sp>
        <p:nvSpPr>
          <p:cNvPr id="7" name="Text Placeholder 6"/>
          <p:cNvSpPr>
            <a:spLocks noGrp="1"/>
          </p:cNvSpPr>
          <p:nvPr>
            <p:ph type="body" sz="quarter" idx="13"/>
          </p:nvPr>
        </p:nvSpPr>
        <p:spPr>
          <a:xfrm>
            <a:off x="63464" y="1436914"/>
            <a:ext cx="9704897" cy="5198883"/>
          </a:xfrm>
        </p:spPr>
        <p:txBody>
          <a:bodyPr>
            <a:normAutofit/>
          </a:bodyPr>
          <a:lstStyle/>
          <a:p>
            <a:r>
              <a:rPr lang="en-US" dirty="0"/>
              <a:t>Systematic process facilitated by the Center for Assessment </a:t>
            </a:r>
          </a:p>
          <a:p>
            <a:r>
              <a:rPr lang="en-US" dirty="0"/>
              <a:t>Engaged participants individually, in small group and whole group discussions</a:t>
            </a:r>
          </a:p>
          <a:p>
            <a:r>
              <a:rPr lang="en-US" dirty="0"/>
              <a:t>Began with school and indicator performance level </a:t>
            </a:r>
            <a:r>
              <a:rPr lang="en-US" dirty="0" smtClean="0"/>
              <a:t>descriptors</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14</a:t>
            </a:fld>
            <a:endParaRPr lang="en-US"/>
          </a:p>
        </p:txBody>
      </p:sp>
      <p:sp>
        <p:nvSpPr>
          <p:cNvPr id="5" name="Footer Placeholder 4"/>
          <p:cNvSpPr>
            <a:spLocks noGrp="1"/>
          </p:cNvSpPr>
          <p:nvPr>
            <p:ph type="ftr" sz="quarter" idx="3"/>
          </p:nvPr>
        </p:nvSpPr>
        <p:spPr/>
        <p:txBody>
          <a:bodyPr/>
          <a:lstStyle/>
          <a:p>
            <a:r>
              <a:rPr lang="en-US" smtClean="0"/>
              <a:t>KDE:OSAA:9/10/2019</a:t>
            </a:r>
            <a:endParaRPr lang="en-US"/>
          </a:p>
        </p:txBody>
      </p:sp>
    </p:spTree>
    <p:extLst>
      <p:ext uri="{BB962C8B-B14F-4D97-AF65-F5344CB8AC3E}">
        <p14:creationId xmlns:p14="http://schemas.microsoft.com/office/powerpoint/2010/main" val="854346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Approaches to Standard Setting</a:t>
            </a:r>
          </a:p>
        </p:txBody>
      </p:sp>
      <p:sp>
        <p:nvSpPr>
          <p:cNvPr id="3" name="Text Placeholder 2"/>
          <p:cNvSpPr>
            <a:spLocks noGrp="1"/>
          </p:cNvSpPr>
          <p:nvPr>
            <p:ph type="body" idx="1"/>
          </p:nvPr>
        </p:nvSpPr>
        <p:spPr>
          <a:xfrm>
            <a:off x="555786" y="1289885"/>
            <a:ext cx="4297679" cy="576263"/>
          </a:xfrm>
        </p:spPr>
        <p:txBody>
          <a:bodyPr/>
          <a:lstStyle/>
          <a:p>
            <a:r>
              <a:rPr lang="en-US" sz="3200"/>
              <a:t>Normative Referenced</a:t>
            </a:r>
          </a:p>
        </p:txBody>
      </p:sp>
      <p:sp>
        <p:nvSpPr>
          <p:cNvPr id="4" name="Slide Number Placeholder 3"/>
          <p:cNvSpPr>
            <a:spLocks noGrp="1"/>
          </p:cNvSpPr>
          <p:nvPr>
            <p:ph type="sldNum" sz="quarter" idx="12"/>
          </p:nvPr>
        </p:nvSpPr>
        <p:spPr/>
        <p:txBody>
          <a:bodyPr/>
          <a:lstStyle/>
          <a:p>
            <a:fld id="{91BD7323-49BF-4C97-8773-5EC64C492009}" type="slidenum">
              <a:rPr lang="en-US" smtClean="0"/>
              <a:t>15</a:t>
            </a:fld>
            <a:endParaRPr lang="en-US"/>
          </a:p>
        </p:txBody>
      </p:sp>
      <p:sp>
        <p:nvSpPr>
          <p:cNvPr id="10" name="Content Placeholder 9"/>
          <p:cNvSpPr>
            <a:spLocks noGrp="1"/>
          </p:cNvSpPr>
          <p:nvPr>
            <p:ph sz="half" idx="13"/>
          </p:nvPr>
        </p:nvSpPr>
        <p:spPr>
          <a:xfrm>
            <a:off x="555785" y="2106819"/>
            <a:ext cx="4519699" cy="4354645"/>
          </a:xfrm>
        </p:spPr>
        <p:txBody>
          <a:bodyPr>
            <a:normAutofit fontScale="77500" lnSpcReduction="20000"/>
          </a:bodyPr>
          <a:lstStyle/>
          <a:p>
            <a:r>
              <a:rPr lang="en-US"/>
              <a:t>Deliberate percentage of schools rated at different levels </a:t>
            </a:r>
          </a:p>
          <a:p>
            <a:r>
              <a:rPr lang="en-US"/>
              <a:t>No specified performance on each indicator (proficiency, separate academic, growth, etc.)</a:t>
            </a:r>
          </a:p>
          <a:p>
            <a:r>
              <a:rPr lang="en-US"/>
              <a:t>For example, </a:t>
            </a:r>
            <a:br>
              <a:rPr lang="en-US"/>
            </a:br>
            <a:r>
              <a:rPr lang="en-US"/>
              <a:t>10% 5-star;</a:t>
            </a:r>
            <a:br>
              <a:rPr lang="en-US"/>
            </a:br>
            <a:r>
              <a:rPr lang="en-US"/>
              <a:t>15% 4-star;</a:t>
            </a:r>
            <a:br>
              <a:rPr lang="en-US"/>
            </a:br>
            <a:r>
              <a:rPr lang="en-US"/>
              <a:t>50% 3-star, etc.</a:t>
            </a:r>
          </a:p>
        </p:txBody>
      </p:sp>
      <p:sp>
        <p:nvSpPr>
          <p:cNvPr id="7" name="Snip and Round Single Corner Rectangle 6"/>
          <p:cNvSpPr/>
          <p:nvPr/>
        </p:nvSpPr>
        <p:spPr>
          <a:xfrm>
            <a:off x="5045581" y="1163033"/>
            <a:ext cx="4972779" cy="5287420"/>
          </a:xfrm>
          <a:prstGeom prst="snip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 Placeholder 8"/>
          <p:cNvSpPr>
            <a:spLocks noGrp="1"/>
          </p:cNvSpPr>
          <p:nvPr>
            <p:ph type="body" sz="quarter" idx="3"/>
          </p:nvPr>
        </p:nvSpPr>
        <p:spPr>
          <a:xfrm>
            <a:off x="5202609" y="1289885"/>
            <a:ext cx="4297681" cy="576263"/>
          </a:xfrm>
        </p:spPr>
        <p:txBody>
          <a:bodyPr/>
          <a:lstStyle/>
          <a:p>
            <a:r>
              <a:rPr lang="en-US" sz="3200"/>
              <a:t>Criterion Referenced</a:t>
            </a:r>
          </a:p>
        </p:txBody>
      </p:sp>
      <p:sp>
        <p:nvSpPr>
          <p:cNvPr id="8" name="Content Placeholder 7"/>
          <p:cNvSpPr>
            <a:spLocks noGrp="1"/>
          </p:cNvSpPr>
          <p:nvPr>
            <p:ph sz="half" idx="2"/>
          </p:nvPr>
        </p:nvSpPr>
        <p:spPr>
          <a:xfrm>
            <a:off x="5271494" y="2106818"/>
            <a:ext cx="4776769" cy="4567959"/>
          </a:xfrm>
        </p:spPr>
        <p:txBody>
          <a:bodyPr>
            <a:normAutofit fontScale="85000" lnSpcReduction="20000"/>
          </a:bodyPr>
          <a:lstStyle/>
          <a:p>
            <a:r>
              <a:rPr lang="en-US"/>
              <a:t>No specific percentage of schools at each rating level</a:t>
            </a:r>
          </a:p>
          <a:p>
            <a:r>
              <a:rPr lang="en-US"/>
              <a:t>Performance on indicators had to meet specified criteria </a:t>
            </a:r>
          </a:p>
          <a:p>
            <a:r>
              <a:rPr lang="en-US"/>
              <a:t>For example, indicators had to be very high, high or medium (growth) to be considered 5-star</a:t>
            </a:r>
          </a:p>
          <a:p>
            <a:endParaRPr lang="en-US"/>
          </a:p>
        </p:txBody>
      </p:sp>
      <p:sp>
        <p:nvSpPr>
          <p:cNvPr id="5" name="Footer Placeholder 4"/>
          <p:cNvSpPr>
            <a:spLocks noGrp="1"/>
          </p:cNvSpPr>
          <p:nvPr>
            <p:ph type="ftr" sz="quarter" idx="14"/>
          </p:nvPr>
        </p:nvSpPr>
        <p:spPr/>
        <p:txBody>
          <a:bodyPr/>
          <a:lstStyle/>
          <a:p>
            <a:r>
              <a:rPr lang="en-US" smtClean="0"/>
              <a:t>KDE:OSAA:9/10/2019</a:t>
            </a:r>
            <a:endParaRPr lang="en-US"/>
          </a:p>
        </p:txBody>
      </p:sp>
    </p:spTree>
    <p:extLst>
      <p:ext uri="{BB962C8B-B14F-4D97-AF65-F5344CB8AC3E}">
        <p14:creationId xmlns:p14="http://schemas.microsoft.com/office/powerpoint/2010/main" val="150227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49" y="0"/>
            <a:ext cx="8992572" cy="1320800"/>
          </a:xfrm>
        </p:spPr>
        <p:txBody>
          <a:bodyPr/>
          <a:lstStyle/>
          <a:p>
            <a:r>
              <a:rPr lang="en-US" dirty="0"/>
              <a:t>Steps of Standard Setting</a:t>
            </a:r>
          </a:p>
        </p:txBody>
      </p:sp>
      <p:sp>
        <p:nvSpPr>
          <p:cNvPr id="3" name="Slide Number Placeholder 2"/>
          <p:cNvSpPr>
            <a:spLocks noGrp="1"/>
          </p:cNvSpPr>
          <p:nvPr>
            <p:ph type="sldNum" sz="quarter" idx="10"/>
          </p:nvPr>
        </p:nvSpPr>
        <p:spPr/>
        <p:txBody>
          <a:bodyPr/>
          <a:lstStyle/>
          <a:p>
            <a:fld id="{91BD7323-49BF-4C97-8773-5EC64C492009}" type="slidenum">
              <a:rPr lang="en-US" smtClean="0"/>
              <a:pPr/>
              <a:t>16</a:t>
            </a:fld>
            <a:endParaRPr lang="en-US"/>
          </a:p>
        </p:txBody>
      </p:sp>
      <p:sp>
        <p:nvSpPr>
          <p:cNvPr id="5" name="Text Placeholder 4"/>
          <p:cNvSpPr>
            <a:spLocks noGrp="1"/>
          </p:cNvSpPr>
          <p:nvPr>
            <p:ph type="body" idx="4294967295"/>
          </p:nvPr>
        </p:nvSpPr>
        <p:spPr>
          <a:xfrm>
            <a:off x="175049" y="822961"/>
            <a:ext cx="11384775" cy="5669254"/>
          </a:xfrm>
        </p:spPr>
        <p:txBody>
          <a:bodyPr>
            <a:normAutofit fontScale="85000" lnSpcReduction="20000"/>
          </a:bodyPr>
          <a:lstStyle/>
          <a:p>
            <a:pPr marL="685783" indent="-685783">
              <a:buFont typeface="+mj-lt"/>
              <a:buAutoNum type="arabicPeriod"/>
            </a:pPr>
            <a:r>
              <a:rPr lang="en-US" dirty="0"/>
              <a:t>Determine performance level descriptors (PLD)</a:t>
            </a:r>
          </a:p>
          <a:p>
            <a:pPr marL="1085400" lvl="1" indent="-685783"/>
            <a:r>
              <a:rPr lang="en-US" dirty="0"/>
              <a:t>Indicator level descriptors</a:t>
            </a:r>
          </a:p>
          <a:p>
            <a:pPr marL="1085400" lvl="1" indent="-685783"/>
            <a:r>
              <a:rPr lang="en-US" dirty="0"/>
              <a:t>School level descriptors</a:t>
            </a:r>
          </a:p>
          <a:p>
            <a:pPr marL="685783" indent="-685783">
              <a:buFont typeface="+mj-lt"/>
              <a:buAutoNum type="arabicPeriod"/>
            </a:pPr>
            <a:r>
              <a:rPr lang="en-US" dirty="0"/>
              <a:t>Set very high to very low on each indicator</a:t>
            </a:r>
          </a:p>
          <a:p>
            <a:pPr marL="1085400" lvl="1" indent="-685783"/>
            <a:r>
              <a:rPr lang="en-US" dirty="0"/>
              <a:t>Elementary, </a:t>
            </a:r>
            <a:r>
              <a:rPr lang="en-US" dirty="0" smtClean="0"/>
              <a:t>middle </a:t>
            </a:r>
            <a:r>
              <a:rPr lang="en-US" dirty="0"/>
              <a:t>and high</a:t>
            </a:r>
          </a:p>
          <a:p>
            <a:pPr marL="1085400" lvl="1" indent="-685783"/>
            <a:r>
              <a:rPr lang="en-US" dirty="0"/>
              <a:t>Using 2018-2019 </a:t>
            </a:r>
            <a:r>
              <a:rPr lang="en-US" dirty="0" smtClean="0"/>
              <a:t>data</a:t>
            </a:r>
          </a:p>
          <a:p>
            <a:pPr marL="1085400" lvl="1" indent="-685783"/>
            <a:r>
              <a:rPr lang="en-US" dirty="0"/>
              <a:t>Through a spreadsheet form, each participant selected cut scores on each indicator for very high, high, medium, low and very </a:t>
            </a:r>
            <a:r>
              <a:rPr lang="en-US" dirty="0" smtClean="0"/>
              <a:t>low</a:t>
            </a:r>
            <a:endParaRPr lang="en-US" dirty="0"/>
          </a:p>
          <a:p>
            <a:pPr marL="685783" indent="-685783">
              <a:buFont typeface="+mj-lt"/>
              <a:buAutoNum type="arabicPeriod"/>
            </a:pPr>
            <a:r>
              <a:rPr lang="en-US" dirty="0"/>
              <a:t>Set 1 to 5- </a:t>
            </a:r>
            <a:r>
              <a:rPr lang="en-US" dirty="0" smtClean="0"/>
              <a:t>star </a:t>
            </a:r>
            <a:r>
              <a:rPr lang="en-US" dirty="0"/>
              <a:t>levels </a:t>
            </a:r>
          </a:p>
          <a:p>
            <a:pPr marL="1085400" lvl="1" indent="-685783"/>
            <a:r>
              <a:rPr lang="en-US" dirty="0"/>
              <a:t>Using established criteria (PLDs, very low to very </a:t>
            </a:r>
            <a:r>
              <a:rPr lang="en-US" dirty="0" smtClean="0"/>
              <a:t>high)</a:t>
            </a:r>
          </a:p>
          <a:p>
            <a:pPr marL="1085400" lvl="1" indent="-685783"/>
            <a:r>
              <a:rPr lang="en-US" dirty="0"/>
              <a:t>Through a different spreadsheet form, each participant selected how samples of 40 schools that represented the range of school performance would rate from 1 to 5 stars</a:t>
            </a:r>
          </a:p>
          <a:p>
            <a:pPr marL="1085400" lvl="1" indent="-685783"/>
            <a:endParaRPr lang="en-US" dirty="0"/>
          </a:p>
        </p:txBody>
      </p:sp>
      <p:sp>
        <p:nvSpPr>
          <p:cNvPr id="4" name="Footer Placeholder 3"/>
          <p:cNvSpPr>
            <a:spLocks noGrp="1"/>
          </p:cNvSpPr>
          <p:nvPr>
            <p:ph type="ftr" sz="quarter" idx="11"/>
          </p:nvPr>
        </p:nvSpPr>
        <p:spPr/>
        <p:txBody>
          <a:bodyPr/>
          <a:lstStyle/>
          <a:p>
            <a:r>
              <a:rPr lang="en-US" smtClean="0"/>
              <a:t>KDE:OSAA:9/10/2019</a:t>
            </a:r>
            <a:endParaRPr lang="en-US"/>
          </a:p>
        </p:txBody>
      </p:sp>
    </p:spTree>
    <p:extLst>
      <p:ext uri="{BB962C8B-B14F-4D97-AF65-F5344CB8AC3E}">
        <p14:creationId xmlns:p14="http://schemas.microsoft.com/office/powerpoint/2010/main" val="1998074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5787" y="257025"/>
            <a:ext cx="9082200" cy="1320800"/>
          </a:xfrm>
        </p:spPr>
        <p:txBody>
          <a:bodyPr>
            <a:normAutofit/>
          </a:bodyPr>
          <a:lstStyle/>
          <a:p>
            <a:r>
              <a:rPr lang="en-US"/>
              <a:t>Considerations by Panelists</a:t>
            </a:r>
          </a:p>
        </p:txBody>
      </p:sp>
      <p:sp>
        <p:nvSpPr>
          <p:cNvPr id="7" name="Text Placeholder 6"/>
          <p:cNvSpPr>
            <a:spLocks noGrp="1"/>
          </p:cNvSpPr>
          <p:nvPr>
            <p:ph type="body" sz="quarter" idx="13"/>
          </p:nvPr>
        </p:nvSpPr>
        <p:spPr>
          <a:xfrm>
            <a:off x="555785" y="1128890"/>
            <a:ext cx="10317672" cy="5697700"/>
          </a:xfrm>
        </p:spPr>
        <p:txBody>
          <a:bodyPr>
            <a:normAutofit lnSpcReduction="10000"/>
          </a:bodyPr>
          <a:lstStyle/>
          <a:p>
            <a:r>
              <a:rPr lang="en-US"/>
              <a:t>Purpose of the star rating</a:t>
            </a:r>
          </a:p>
          <a:p>
            <a:pPr lvl="1"/>
            <a:r>
              <a:rPr lang="en-US"/>
              <a:t>Mode of communication</a:t>
            </a:r>
          </a:p>
          <a:p>
            <a:pPr lvl="1"/>
            <a:r>
              <a:rPr lang="en-US"/>
              <a:t>Begins conversations on what is working well or needs improvement</a:t>
            </a:r>
          </a:p>
          <a:p>
            <a:pPr lvl="1"/>
            <a:r>
              <a:rPr lang="en-US"/>
              <a:t>NOT a summative assessment or judgement</a:t>
            </a:r>
          </a:p>
          <a:p>
            <a:pPr lvl="1"/>
            <a:r>
              <a:rPr lang="en-US"/>
              <a:t>Does not reflect the entirety of a complex education system</a:t>
            </a:r>
          </a:p>
          <a:p>
            <a:r>
              <a:rPr lang="en-US"/>
              <a:t>Overall impact of the cut scores</a:t>
            </a:r>
          </a:p>
          <a:p>
            <a:pPr lvl="1"/>
            <a:r>
              <a:rPr lang="en-US"/>
              <a:t>What is good enough</a:t>
            </a:r>
          </a:p>
          <a:p>
            <a:pPr lvl="1"/>
            <a:r>
              <a:rPr lang="en-US"/>
              <a:t>Indicator performance and school performance</a:t>
            </a:r>
          </a:p>
          <a:p>
            <a:pPr lvl="1"/>
            <a:endParaRPr lang="en-US"/>
          </a:p>
        </p:txBody>
      </p:sp>
      <p:sp>
        <p:nvSpPr>
          <p:cNvPr id="4" name="Slide Number Placeholder 3"/>
          <p:cNvSpPr>
            <a:spLocks noGrp="1"/>
          </p:cNvSpPr>
          <p:nvPr>
            <p:ph type="sldNum" sz="quarter" idx="12"/>
          </p:nvPr>
        </p:nvSpPr>
        <p:spPr/>
        <p:txBody>
          <a:bodyPr/>
          <a:lstStyle/>
          <a:p>
            <a:fld id="{91BD7323-49BF-4C97-8773-5EC64C492009}" type="slidenum">
              <a:rPr lang="en-US" smtClean="0"/>
              <a:t>17</a:t>
            </a:fld>
            <a:endParaRPr lang="en-US"/>
          </a:p>
        </p:txBody>
      </p:sp>
      <p:sp>
        <p:nvSpPr>
          <p:cNvPr id="5" name="Footer Placeholder 4"/>
          <p:cNvSpPr>
            <a:spLocks noGrp="1"/>
          </p:cNvSpPr>
          <p:nvPr>
            <p:ph type="ftr" sz="quarter" idx="3"/>
          </p:nvPr>
        </p:nvSpPr>
        <p:spPr/>
        <p:txBody>
          <a:bodyPr/>
          <a:lstStyle/>
          <a:p>
            <a:r>
              <a:rPr lang="en-US" smtClean="0"/>
              <a:t>KDE:OSAA:9/10/2019</a:t>
            </a:r>
            <a:endParaRPr lang="en-US"/>
          </a:p>
        </p:txBody>
      </p:sp>
    </p:spTree>
    <p:extLst>
      <p:ext uri="{BB962C8B-B14F-4D97-AF65-F5344CB8AC3E}">
        <p14:creationId xmlns:p14="http://schemas.microsoft.com/office/powerpoint/2010/main" val="3607542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5" y="395921"/>
            <a:ext cx="10035051" cy="1320800"/>
          </a:xfrm>
        </p:spPr>
        <p:txBody>
          <a:bodyPr>
            <a:normAutofit fontScale="90000"/>
          </a:bodyPr>
          <a:lstStyle/>
          <a:p>
            <a:r>
              <a:rPr lang="en-US"/>
              <a:t>Targeted Support and Improvement (TSI)</a:t>
            </a:r>
          </a:p>
        </p:txBody>
      </p:sp>
      <p:sp>
        <p:nvSpPr>
          <p:cNvPr id="3" name="Text Placeholder 2"/>
          <p:cNvSpPr>
            <a:spLocks noGrp="1"/>
          </p:cNvSpPr>
          <p:nvPr>
            <p:ph type="body" sz="quarter" idx="13"/>
          </p:nvPr>
        </p:nvSpPr>
        <p:spPr>
          <a:xfrm>
            <a:off x="-11375" y="1114930"/>
            <a:ext cx="9861429" cy="5199105"/>
          </a:xfrm>
        </p:spPr>
        <p:txBody>
          <a:bodyPr>
            <a:normAutofit lnSpcReduction="10000"/>
          </a:bodyPr>
          <a:lstStyle/>
          <a:p>
            <a:r>
              <a:rPr lang="en-US"/>
              <a:t>A school is identified for targeted support and improvement if it has at least one (1) subgroup whose performance in the state accountability system by level is at or below that of all students in any of the lowest-performing five percent (5%) of all schools for three (3) consecutive years and the school is in the lowest-performing ten percent (10%) of all schools by level.</a:t>
            </a:r>
          </a:p>
          <a:p>
            <a:r>
              <a:rPr lang="en-US"/>
              <a:t> Schools in TSI are identified annually.</a:t>
            </a:r>
          </a:p>
          <a:p>
            <a:endParaRPr lang="en-US"/>
          </a:p>
          <a:p>
            <a:pPr marL="0" indent="0">
              <a:buNone/>
            </a:pPr>
            <a:endParaRPr lang="en-US"/>
          </a:p>
        </p:txBody>
      </p:sp>
      <p:sp>
        <p:nvSpPr>
          <p:cNvPr id="4" name="Slide Number Placeholder 3"/>
          <p:cNvSpPr>
            <a:spLocks noGrp="1"/>
          </p:cNvSpPr>
          <p:nvPr>
            <p:ph type="sldNum" sz="quarter" idx="12"/>
          </p:nvPr>
        </p:nvSpPr>
        <p:spPr/>
        <p:txBody>
          <a:bodyPr/>
          <a:lstStyle/>
          <a:p>
            <a:fld id="{91BD7323-49BF-4C97-8773-5EC64C492009}" type="slidenum">
              <a:rPr lang="en-US" smtClean="0"/>
              <a:t>18</a:t>
            </a:fld>
            <a:endParaRPr lang="en-US"/>
          </a:p>
        </p:txBody>
      </p:sp>
      <p:sp>
        <p:nvSpPr>
          <p:cNvPr id="5" name="Footer Placeholder 4"/>
          <p:cNvSpPr>
            <a:spLocks noGrp="1"/>
          </p:cNvSpPr>
          <p:nvPr>
            <p:ph type="ftr" sz="quarter" idx="3"/>
          </p:nvPr>
        </p:nvSpPr>
        <p:spPr/>
        <p:txBody>
          <a:bodyPr/>
          <a:lstStyle/>
          <a:p>
            <a:r>
              <a:rPr lang="en-US" smtClean="0"/>
              <a:t>KDE:OSAA:9/10/2019</a:t>
            </a:r>
            <a:endParaRPr lang="en-US"/>
          </a:p>
        </p:txBody>
      </p:sp>
    </p:spTree>
    <p:extLst>
      <p:ext uri="{BB962C8B-B14F-4D97-AF65-F5344CB8AC3E}">
        <p14:creationId xmlns:p14="http://schemas.microsoft.com/office/powerpoint/2010/main" val="1780432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Additional Targeted Support and Improvement (ATSI)</a:t>
            </a:r>
          </a:p>
        </p:txBody>
      </p:sp>
      <p:sp>
        <p:nvSpPr>
          <p:cNvPr id="3" name="Text Placeholder 2"/>
          <p:cNvSpPr>
            <a:spLocks noGrp="1"/>
          </p:cNvSpPr>
          <p:nvPr>
            <p:ph type="body" sz="quarter" idx="13"/>
          </p:nvPr>
        </p:nvSpPr>
        <p:spPr/>
        <p:txBody>
          <a:bodyPr>
            <a:normAutofit fontScale="85000" lnSpcReduction="20000"/>
          </a:bodyPr>
          <a:lstStyle/>
          <a:p>
            <a:r>
              <a:rPr lang="en-US"/>
              <a:t>A school is identified as additional targeted support and improvement if the school has at least one (1) subgroup whose performance in the state accountability system by level is at or below the summative performance of all students in any of the lowest-performing five percent (5%) of all schools identified and has been identified for targeted support and improvement.</a:t>
            </a:r>
          </a:p>
          <a:p>
            <a:r>
              <a:rPr lang="en-US"/>
              <a:t>Schools in ATSI are identified every three (3) years.</a:t>
            </a:r>
          </a:p>
          <a:p>
            <a:r>
              <a:rPr lang="en-US"/>
              <a:t>Identified in fall of 2020 with supports for 2020-21.</a:t>
            </a:r>
          </a:p>
          <a:p>
            <a:endParaRPr lang="en-US"/>
          </a:p>
          <a:p>
            <a:endParaRPr lang="en-US"/>
          </a:p>
        </p:txBody>
      </p:sp>
      <p:sp>
        <p:nvSpPr>
          <p:cNvPr id="4" name="Slide Number Placeholder 3"/>
          <p:cNvSpPr>
            <a:spLocks noGrp="1"/>
          </p:cNvSpPr>
          <p:nvPr>
            <p:ph type="sldNum" sz="quarter" idx="12"/>
          </p:nvPr>
        </p:nvSpPr>
        <p:spPr/>
        <p:txBody>
          <a:bodyPr/>
          <a:lstStyle/>
          <a:p>
            <a:fld id="{91BD7323-49BF-4C97-8773-5EC64C492009}" type="slidenum">
              <a:rPr lang="en-US" smtClean="0"/>
              <a:t>19</a:t>
            </a:fld>
            <a:endParaRPr lang="en-US"/>
          </a:p>
        </p:txBody>
      </p:sp>
      <p:sp>
        <p:nvSpPr>
          <p:cNvPr id="5" name="Footer Placeholder 4"/>
          <p:cNvSpPr>
            <a:spLocks noGrp="1"/>
          </p:cNvSpPr>
          <p:nvPr>
            <p:ph type="ftr" sz="quarter" idx="3"/>
          </p:nvPr>
        </p:nvSpPr>
        <p:spPr/>
        <p:txBody>
          <a:bodyPr/>
          <a:lstStyle/>
          <a:p>
            <a:r>
              <a:rPr lang="en-US" smtClean="0"/>
              <a:t>KDE:OSAA:9/10/2019</a:t>
            </a:r>
            <a:endParaRPr lang="en-US"/>
          </a:p>
        </p:txBody>
      </p:sp>
    </p:spTree>
    <p:extLst>
      <p:ext uri="{BB962C8B-B14F-4D97-AF65-F5344CB8AC3E}">
        <p14:creationId xmlns:p14="http://schemas.microsoft.com/office/powerpoint/2010/main" val="199553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54287DC-E20F-4BBE-91C2-47EE09564259}" type="slidenum">
              <a:rPr lang="en-US" smtClean="0"/>
              <a:pPr/>
              <a:t>2</a:t>
            </a:fld>
            <a:endParaRPr lang="en-US"/>
          </a:p>
        </p:txBody>
      </p:sp>
      <p:sp>
        <p:nvSpPr>
          <p:cNvPr id="19458" name="Title 1"/>
          <p:cNvSpPr>
            <a:spLocks noGrp="1"/>
          </p:cNvSpPr>
          <p:nvPr>
            <p:ph type="title"/>
          </p:nvPr>
        </p:nvSpPr>
        <p:spPr/>
        <p:txBody>
          <a:bodyPr/>
          <a:lstStyle/>
          <a:p>
            <a:r>
              <a:rPr lang="en-US" altLang="en-US" dirty="0" smtClean="0"/>
              <a:t>Agenda</a:t>
            </a:r>
            <a:endParaRPr lang="en-US" altLang="en-US" dirty="0"/>
          </a:p>
        </p:txBody>
      </p:sp>
      <p:sp>
        <p:nvSpPr>
          <p:cNvPr id="6" name="Content Placeholder 5"/>
          <p:cNvSpPr>
            <a:spLocks noGrp="1"/>
          </p:cNvSpPr>
          <p:nvPr>
            <p:ph type="body" sz="quarter" idx="13"/>
          </p:nvPr>
        </p:nvSpPr>
        <p:spPr>
          <a:xfrm>
            <a:off x="555785" y="1295401"/>
            <a:ext cx="9188715" cy="4901324"/>
          </a:xfrm>
        </p:spPr>
        <p:txBody>
          <a:bodyPr vert="horz" lIns="121920" tIns="60960" rIns="121920" bIns="60960" rtlCol="0" anchor="t">
            <a:normAutofit/>
          </a:bodyPr>
          <a:lstStyle/>
          <a:p>
            <a:r>
              <a:rPr lang="en-US" dirty="0" smtClean="0"/>
              <a:t>2018-2019 </a:t>
            </a:r>
            <a:r>
              <a:rPr lang="en-US" dirty="0"/>
              <a:t>Accountability</a:t>
            </a:r>
          </a:p>
          <a:p>
            <a:r>
              <a:rPr lang="en-US" dirty="0" smtClean="0"/>
              <a:t>Kentucky’s Accountability Standards Setting</a:t>
            </a:r>
          </a:p>
          <a:p>
            <a:r>
              <a:rPr lang="en-US" dirty="0" smtClean="0"/>
              <a:t>School Report Card Prototypes</a:t>
            </a:r>
          </a:p>
          <a:p>
            <a:r>
              <a:rPr lang="en-US" dirty="0" smtClean="0"/>
              <a:t>Quality of School Climate and Safety</a:t>
            </a:r>
          </a:p>
          <a:p>
            <a:r>
              <a:rPr lang="en-US" dirty="0" smtClean="0"/>
              <a:t>Transition to New Assessments</a:t>
            </a:r>
          </a:p>
          <a:p>
            <a:endParaRPr lang="en-US" dirty="0" smtClean="0"/>
          </a:p>
          <a:p>
            <a:endParaRPr lang="en-US" dirty="0"/>
          </a:p>
        </p:txBody>
      </p:sp>
      <p:sp>
        <p:nvSpPr>
          <p:cNvPr id="2" name="Footer Placeholder 1"/>
          <p:cNvSpPr>
            <a:spLocks noGrp="1"/>
          </p:cNvSpPr>
          <p:nvPr>
            <p:ph type="ftr" sz="quarter" idx="3"/>
          </p:nvPr>
        </p:nvSpPr>
        <p:spPr/>
        <p:txBody>
          <a:bodyPr/>
          <a:lstStyle/>
          <a:p>
            <a:r>
              <a:rPr lang="en-US" smtClean="0"/>
              <a:t>KDE:OSAA:9/10/2019</a:t>
            </a:r>
            <a:endParaRPr lang="en-US"/>
          </a:p>
        </p:txBody>
      </p:sp>
    </p:spTree>
    <p:extLst>
      <p:ext uri="{BB962C8B-B14F-4D97-AF65-F5344CB8AC3E}">
        <p14:creationId xmlns:p14="http://schemas.microsoft.com/office/powerpoint/2010/main" val="484328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039627" cy="1320800"/>
          </a:xfrm>
        </p:spPr>
        <p:txBody>
          <a:bodyPr>
            <a:normAutofit fontScale="90000"/>
          </a:bodyPr>
          <a:lstStyle/>
          <a:p>
            <a:r>
              <a:rPr lang="en-US"/>
              <a:t>Comprehensive Support and Improvement (CSI)</a:t>
            </a:r>
          </a:p>
        </p:txBody>
      </p:sp>
      <p:sp>
        <p:nvSpPr>
          <p:cNvPr id="3" name="Text Placeholder 2"/>
          <p:cNvSpPr>
            <a:spLocks noGrp="1"/>
          </p:cNvSpPr>
          <p:nvPr>
            <p:ph type="body" sz="quarter" idx="13"/>
          </p:nvPr>
        </p:nvSpPr>
        <p:spPr/>
        <p:txBody>
          <a:bodyPr>
            <a:normAutofit fontScale="85000" lnSpcReduction="20000"/>
          </a:bodyPr>
          <a:lstStyle/>
          <a:p>
            <a:r>
              <a:rPr lang="en-US" u="sng"/>
              <a:t>CSI I:</a:t>
            </a:r>
            <a:r>
              <a:rPr lang="en-US"/>
              <a:t> Bottom 5% of Title I or non-Title I schools (by level – elementary, middle or high school, beginning 2018-2019);</a:t>
            </a:r>
          </a:p>
          <a:p>
            <a:pPr marL="0" indent="0">
              <a:buNone/>
            </a:pPr>
            <a:r>
              <a:rPr lang="en-US" b="1"/>
              <a:t>OR</a:t>
            </a:r>
            <a:endParaRPr lang="en-US"/>
          </a:p>
          <a:p>
            <a:r>
              <a:rPr lang="en-US" u="sng"/>
              <a:t>CSI II</a:t>
            </a:r>
            <a:r>
              <a:rPr lang="en-US"/>
              <a:t>: Less than 80% graduation rate for Title I or non-Title I high schools (beginning 2018-2019);</a:t>
            </a:r>
          </a:p>
          <a:p>
            <a:pPr marL="0" indent="0">
              <a:buNone/>
            </a:pPr>
            <a:r>
              <a:rPr lang="en-US" b="1"/>
              <a:t>OR</a:t>
            </a:r>
            <a:endParaRPr lang="en-US"/>
          </a:p>
          <a:p>
            <a:r>
              <a:rPr lang="en-US" u="sng"/>
              <a:t>CSI III:</a:t>
            </a:r>
            <a:r>
              <a:rPr lang="en-US"/>
              <a:t> Title I or non-Title I schools previously identified for Additional Targeted Support for at least 3 years and have not exited (first year for eligibility in 2023-2024).</a:t>
            </a:r>
          </a:p>
          <a:p>
            <a:endParaRPr lang="en-US"/>
          </a:p>
        </p:txBody>
      </p:sp>
      <p:sp>
        <p:nvSpPr>
          <p:cNvPr id="4" name="Slide Number Placeholder 3"/>
          <p:cNvSpPr>
            <a:spLocks noGrp="1"/>
          </p:cNvSpPr>
          <p:nvPr>
            <p:ph type="sldNum" sz="quarter" idx="12"/>
          </p:nvPr>
        </p:nvSpPr>
        <p:spPr/>
        <p:txBody>
          <a:bodyPr/>
          <a:lstStyle/>
          <a:p>
            <a:fld id="{91BD7323-49BF-4C97-8773-5EC64C492009}" type="slidenum">
              <a:rPr lang="en-US" smtClean="0"/>
              <a:t>20</a:t>
            </a:fld>
            <a:endParaRPr lang="en-US"/>
          </a:p>
        </p:txBody>
      </p:sp>
      <p:sp>
        <p:nvSpPr>
          <p:cNvPr id="5" name="Footer Placeholder 4"/>
          <p:cNvSpPr>
            <a:spLocks noGrp="1"/>
          </p:cNvSpPr>
          <p:nvPr>
            <p:ph type="ftr" sz="quarter" idx="3"/>
          </p:nvPr>
        </p:nvSpPr>
        <p:spPr/>
        <p:txBody>
          <a:bodyPr/>
          <a:lstStyle/>
          <a:p>
            <a:r>
              <a:rPr lang="en-US" smtClean="0"/>
              <a:t>KDE:OSAA:9/10/2019</a:t>
            </a:r>
            <a:endParaRPr lang="en-US"/>
          </a:p>
        </p:txBody>
      </p:sp>
    </p:spTree>
    <p:extLst>
      <p:ext uri="{BB962C8B-B14F-4D97-AF65-F5344CB8AC3E}">
        <p14:creationId xmlns:p14="http://schemas.microsoft.com/office/powerpoint/2010/main" val="2731243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School Report Card Prototypes</a:t>
            </a:r>
            <a:endParaRPr lang="en-US" dirty="0"/>
          </a:p>
        </p:txBody>
      </p:sp>
      <p:sp>
        <p:nvSpPr>
          <p:cNvPr id="3" name="Slide Number Placeholder 2"/>
          <p:cNvSpPr>
            <a:spLocks noGrp="1"/>
          </p:cNvSpPr>
          <p:nvPr>
            <p:ph type="sldNum" sz="quarter" idx="12"/>
          </p:nvPr>
        </p:nvSpPr>
        <p:spPr/>
        <p:txBody>
          <a:bodyPr/>
          <a:lstStyle/>
          <a:p>
            <a:fld id="{91BD7323-49BF-4C97-8773-5EC64C492009}" type="slidenum">
              <a:rPr lang="en-US" smtClean="0"/>
              <a:t>21</a:t>
            </a:fld>
            <a:endParaRPr lang="en-US"/>
          </a:p>
        </p:txBody>
      </p:sp>
      <p:sp>
        <p:nvSpPr>
          <p:cNvPr id="4" name="Footer Placeholder 3"/>
          <p:cNvSpPr>
            <a:spLocks noGrp="1"/>
          </p:cNvSpPr>
          <p:nvPr>
            <p:ph type="ftr" sz="quarter" idx="4294967295"/>
          </p:nvPr>
        </p:nvSpPr>
        <p:spPr>
          <a:xfrm>
            <a:off x="504496" y="6398063"/>
            <a:ext cx="4114800" cy="365125"/>
          </a:xfrm>
        </p:spPr>
        <p:txBody>
          <a:bodyPr/>
          <a:lstStyle/>
          <a:p>
            <a:r>
              <a:rPr lang="en-US" smtClean="0"/>
              <a:t>KDE:OSAA:9/10/2019</a:t>
            </a:r>
            <a:endParaRPr lang="en-US" dirty="0"/>
          </a:p>
        </p:txBody>
      </p:sp>
    </p:spTree>
    <p:extLst>
      <p:ext uri="{BB962C8B-B14F-4D97-AF65-F5344CB8AC3E}">
        <p14:creationId xmlns:p14="http://schemas.microsoft.com/office/powerpoint/2010/main" val="4281249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634" y="323773"/>
            <a:ext cx="8992572" cy="1320800"/>
          </a:xfrm>
        </p:spPr>
        <p:txBody>
          <a:bodyPr>
            <a:normAutofit/>
          </a:bodyPr>
          <a:lstStyle/>
          <a:p>
            <a:r>
              <a:rPr lang="en-US" dirty="0" smtClean="0"/>
              <a:t>School Report Card (SRC)</a:t>
            </a:r>
            <a:endParaRPr lang="en-US" dirty="0"/>
          </a:p>
        </p:txBody>
      </p:sp>
      <p:sp>
        <p:nvSpPr>
          <p:cNvPr id="6" name="Slide Number Placeholder 5"/>
          <p:cNvSpPr>
            <a:spLocks noGrp="1"/>
          </p:cNvSpPr>
          <p:nvPr>
            <p:ph type="sldNum" sz="quarter" idx="10"/>
          </p:nvPr>
        </p:nvSpPr>
        <p:spPr/>
        <p:txBody>
          <a:bodyPr/>
          <a:lstStyle/>
          <a:p>
            <a:fld id="{91BD7323-49BF-4C97-8773-5EC64C492009}" type="slidenum">
              <a:rPr lang="en-US" smtClean="0"/>
              <a:t>22</a:t>
            </a:fld>
            <a:endParaRPr lang="en-US"/>
          </a:p>
        </p:txBody>
      </p:sp>
      <p:sp>
        <p:nvSpPr>
          <p:cNvPr id="3" name="Content Placeholder 2"/>
          <p:cNvSpPr>
            <a:spLocks noGrp="1"/>
          </p:cNvSpPr>
          <p:nvPr>
            <p:ph sz="quarter" idx="12"/>
          </p:nvPr>
        </p:nvSpPr>
        <p:spPr>
          <a:xfrm>
            <a:off x="581634" y="1765638"/>
            <a:ext cx="10057534" cy="4878388"/>
          </a:xfrm>
        </p:spPr>
        <p:txBody>
          <a:bodyPr/>
          <a:lstStyle/>
          <a:p>
            <a:pPr marL="571500" indent="-571500">
              <a:buFont typeface="Arial" panose="020B0604020202020204" pitchFamily="34" charset="0"/>
              <a:buChar char="•"/>
            </a:pPr>
            <a:r>
              <a:rPr lang="en-US" dirty="0" smtClean="0"/>
              <a:t>KDE is working with </a:t>
            </a:r>
            <a:r>
              <a:rPr lang="en-US" dirty="0" err="1" smtClean="0"/>
              <a:t>BrightBytes</a:t>
            </a:r>
            <a:r>
              <a:rPr lang="en-US" dirty="0" smtClean="0"/>
              <a:t> to present accountability in the SRC.</a:t>
            </a:r>
          </a:p>
          <a:p>
            <a:pPr marL="571500" indent="-571500">
              <a:buFont typeface="Arial" panose="020B0604020202020204" pitchFamily="34" charset="0"/>
              <a:buChar char="•"/>
            </a:pPr>
            <a:r>
              <a:rPr lang="en-US" dirty="0" smtClean="0"/>
              <a:t>Accountability data may initially be released in a press release and spreadsheets, similar to reporting last fall.</a:t>
            </a:r>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endParaRPr lang="en-US" dirty="0" smtClean="0"/>
          </a:p>
        </p:txBody>
      </p:sp>
      <p:sp>
        <p:nvSpPr>
          <p:cNvPr id="5" name="Footer Placeholder 4"/>
          <p:cNvSpPr>
            <a:spLocks noGrp="1"/>
          </p:cNvSpPr>
          <p:nvPr>
            <p:ph type="ftr" sz="quarter" idx="3"/>
          </p:nvPr>
        </p:nvSpPr>
        <p:spPr/>
        <p:txBody>
          <a:bodyPr/>
          <a:lstStyle/>
          <a:p>
            <a:r>
              <a:rPr lang="en-US" smtClean="0"/>
              <a:t>KDE:OSAA:9/10/2019</a:t>
            </a:r>
            <a:endParaRPr lang="en-US"/>
          </a:p>
        </p:txBody>
      </p:sp>
    </p:spTree>
    <p:extLst>
      <p:ext uri="{BB962C8B-B14F-4D97-AF65-F5344CB8AC3E}">
        <p14:creationId xmlns:p14="http://schemas.microsoft.com/office/powerpoint/2010/main" val="1127787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23</a:t>
            </a:fld>
            <a:endParaRPr lang="en-US"/>
          </a:p>
        </p:txBody>
      </p:sp>
      <p:sp>
        <p:nvSpPr>
          <p:cNvPr id="3" name="Footer Placeholder 2"/>
          <p:cNvSpPr>
            <a:spLocks noGrp="1"/>
          </p:cNvSpPr>
          <p:nvPr>
            <p:ph type="ftr" sz="quarter" idx="3"/>
          </p:nvPr>
        </p:nvSpPr>
        <p:spPr/>
        <p:txBody>
          <a:bodyPr/>
          <a:lstStyle/>
          <a:p>
            <a:r>
              <a:rPr lang="en-US" smtClean="0"/>
              <a:t>KDE:OSAA:9/10/2019</a:t>
            </a:r>
            <a:endParaRPr lang="en-US"/>
          </a:p>
        </p:txBody>
      </p:sp>
      <p:sp>
        <p:nvSpPr>
          <p:cNvPr id="7" name="TextBox 6"/>
          <p:cNvSpPr txBox="1"/>
          <p:nvPr/>
        </p:nvSpPr>
        <p:spPr>
          <a:xfrm>
            <a:off x="5988424" y="3197412"/>
            <a:ext cx="1332752" cy="776941"/>
          </a:xfrm>
          <a:prstGeom prst="rect">
            <a:avLst/>
          </a:prstGeom>
          <a:solidFill>
            <a:schemeClr val="bg1"/>
          </a:solidFill>
        </p:spPr>
        <p:txBody>
          <a:bodyPr wrap="square" rtlCol="0">
            <a:spAutoFit/>
          </a:bodyPr>
          <a:lstStyle/>
          <a:p>
            <a:endParaRPr lang="en-US" dirty="0"/>
          </a:p>
        </p:txBody>
      </p:sp>
      <p:pic>
        <p:nvPicPr>
          <p:cNvPr id="8" name="Picture 7"/>
          <p:cNvPicPr/>
          <p:nvPr/>
        </p:nvPicPr>
        <p:blipFill rotWithShape="1">
          <a:blip r:embed="rId2"/>
          <a:srcRect l="4102" t="-228" r="26282"/>
          <a:stretch/>
        </p:blipFill>
        <p:spPr bwMode="auto">
          <a:xfrm>
            <a:off x="261257" y="0"/>
            <a:ext cx="8414657" cy="68265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0386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1BD7323-49BF-4C97-8773-5EC64C492009}" type="slidenum">
              <a:rPr lang="en-US" smtClean="0"/>
              <a:pPr/>
              <a:t>24</a:t>
            </a:fld>
            <a:endParaRPr lang="en-US" dirty="0"/>
          </a:p>
        </p:txBody>
      </p:sp>
      <p:sp>
        <p:nvSpPr>
          <p:cNvPr id="5" name="Footer Placeholder 4"/>
          <p:cNvSpPr>
            <a:spLocks noGrp="1"/>
          </p:cNvSpPr>
          <p:nvPr>
            <p:ph type="ftr" sz="quarter" idx="3"/>
          </p:nvPr>
        </p:nvSpPr>
        <p:spPr/>
        <p:txBody>
          <a:bodyPr/>
          <a:lstStyle/>
          <a:p>
            <a:r>
              <a:rPr lang="en-US" smtClean="0"/>
              <a:t>KDE:OSAA:9/10/2019</a:t>
            </a:r>
            <a:endParaRPr lang="en-US"/>
          </a:p>
        </p:txBody>
      </p:sp>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38360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BD7323-49BF-4C97-8773-5EC64C492009}" type="slidenum">
              <a:rPr lang="en-US" smtClean="0"/>
              <a:t>25</a:t>
            </a:fld>
            <a:endParaRPr lang="en-US"/>
          </a:p>
        </p:txBody>
      </p:sp>
      <p:sp>
        <p:nvSpPr>
          <p:cNvPr id="3" name="Footer Placeholder 2"/>
          <p:cNvSpPr>
            <a:spLocks noGrp="1"/>
          </p:cNvSpPr>
          <p:nvPr>
            <p:ph type="ftr" sz="quarter" idx="3"/>
          </p:nvPr>
        </p:nvSpPr>
        <p:spPr/>
        <p:txBody>
          <a:bodyPr/>
          <a:lstStyle/>
          <a:p>
            <a:r>
              <a:rPr lang="en-US" smtClean="0"/>
              <a:t>KDE:OSAA:9/10/2019</a:t>
            </a:r>
            <a:endParaRPr lang="en-US"/>
          </a:p>
        </p:txBody>
      </p:sp>
      <p:pic>
        <p:nvPicPr>
          <p:cNvPr id="7" name="Picture 6"/>
          <p:cNvPicPr/>
          <p:nvPr/>
        </p:nvPicPr>
        <p:blipFill rotWithShape="1">
          <a:blip r:embed="rId2"/>
          <a:srcRect l="4230" t="684" r="40384" b="2222"/>
          <a:stretch/>
        </p:blipFill>
        <p:spPr bwMode="auto">
          <a:xfrm>
            <a:off x="566058" y="141515"/>
            <a:ext cx="7739742" cy="66850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140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Quality of School Climate and Safety</a:t>
            </a:r>
            <a:endParaRPr lang="en-US" sz="4000" dirty="0"/>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91BD7323-49BF-4C97-8773-5EC64C492009}" type="slidenum">
              <a:rPr lang="en-US" smtClean="0"/>
              <a:t>26</a:t>
            </a:fld>
            <a:endParaRPr lang="en-US"/>
          </a:p>
        </p:txBody>
      </p:sp>
    </p:spTree>
    <p:extLst>
      <p:ext uri="{BB962C8B-B14F-4D97-AF65-F5344CB8AC3E}">
        <p14:creationId xmlns:p14="http://schemas.microsoft.com/office/powerpoint/2010/main" val="2287104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193675" y="257175"/>
            <a:ext cx="981710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dirty="0" smtClean="0"/>
              <a:t>Background for Inclusion in School Accountability</a:t>
            </a:r>
          </a:p>
        </p:txBody>
      </p:sp>
      <p:sp>
        <p:nvSpPr>
          <p:cNvPr id="17411" name="Text Placeholder 2"/>
          <p:cNvSpPr>
            <a:spLocks noGrp="1"/>
          </p:cNvSpPr>
          <p:nvPr>
            <p:ph type="body" sz="quarter" idx="13"/>
          </p:nvPr>
        </p:nvSpPr>
        <p:spPr bwMode="auto">
          <a:xfrm>
            <a:off x="508000" y="1760537"/>
            <a:ext cx="9188450" cy="4735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r>
              <a:rPr lang="en-US" altLang="en-US" dirty="0" smtClean="0"/>
              <a:t>Requirement in the Every Student Succeeds Act (ESSA) for non-academic indicator </a:t>
            </a:r>
          </a:p>
          <a:p>
            <a:r>
              <a:rPr lang="en-US" altLang="en-US" dirty="0" smtClean="0"/>
              <a:t>Requirement from KRS 158.6455 to</a:t>
            </a:r>
            <a:r>
              <a:rPr lang="en-US" dirty="0" smtClean="0"/>
              <a:t> include an indicator of </a:t>
            </a:r>
            <a:r>
              <a:rPr lang="en-US" dirty="0"/>
              <a:t>Quality of School Climate and </a:t>
            </a:r>
            <a:r>
              <a:rPr lang="en-US" dirty="0" smtClean="0"/>
              <a:t>Safety </a:t>
            </a:r>
            <a:r>
              <a:rPr lang="en-US" dirty="0"/>
              <a:t>based on perception data from surveys</a:t>
            </a:r>
            <a:endParaRPr lang="en-US" altLang="en-US" dirty="0" smtClean="0"/>
          </a:p>
          <a:p>
            <a:r>
              <a:rPr lang="en-US" altLang="en-US" dirty="0" smtClean="0"/>
              <a:t>Delayed by KBE for inclusion in school accountability until 2019-2020 (at 4% weight)</a:t>
            </a:r>
          </a:p>
          <a:p>
            <a:r>
              <a:rPr lang="en-US" altLang="en-US" dirty="0" smtClean="0"/>
              <a:t>In August 2019, KBE will provide guidance on measures</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27</a:t>
            </a:fld>
            <a:endParaRPr lang="en-US" altLang="en-US" dirty="0" smtClean="0">
              <a:solidFill>
                <a:schemeClr val="bg1"/>
              </a:solidFill>
            </a:endParaRPr>
          </a:p>
        </p:txBody>
      </p:sp>
      <p:sp>
        <p:nvSpPr>
          <p:cNvPr id="2" name="Footer Placeholder 1"/>
          <p:cNvSpPr>
            <a:spLocks noGrp="1"/>
          </p:cNvSpPr>
          <p:nvPr>
            <p:ph type="ftr" sz="quarter" idx="3"/>
          </p:nvPr>
        </p:nvSpPr>
        <p:spPr/>
        <p:txBody>
          <a:bodyPr/>
          <a:lstStyle/>
          <a:p>
            <a:r>
              <a:rPr lang="en-US" smtClean="0"/>
              <a:t>KDE:OSAA:9/10/2019</a:t>
            </a:r>
            <a:endParaRPr lang="en-US"/>
          </a:p>
        </p:txBody>
      </p:sp>
    </p:spTree>
    <p:extLst>
      <p:ext uri="{BB962C8B-B14F-4D97-AF65-F5344CB8AC3E}">
        <p14:creationId xmlns:p14="http://schemas.microsoft.com/office/powerpoint/2010/main" val="1652669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Definition</a:t>
            </a:r>
          </a:p>
        </p:txBody>
      </p:sp>
      <p:sp>
        <p:nvSpPr>
          <p:cNvPr id="17411" name="Text Placeholder 2"/>
          <p:cNvSpPr>
            <a:spLocks noGrp="1"/>
          </p:cNvSpPr>
          <p:nvPr>
            <p:ph type="body" sz="quarter" idx="13"/>
          </p:nvPr>
        </p:nvSpPr>
        <p:spPr bwMode="auto">
          <a:xfrm>
            <a:off x="403225" y="1100138"/>
            <a:ext cx="9188450" cy="557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r>
              <a:rPr lang="en-US" altLang="en-US" dirty="0"/>
              <a:t>School climate reflects how members of the school community experience the school, including interpersonal relationships, teacher and other staff practices, and organizational arrangements. School climate includes factors that serve as conditions for learning and that support physical and emotional safety, connection and support, and </a:t>
            </a:r>
            <a:r>
              <a:rPr lang="en-US" altLang="en-US" dirty="0" smtClean="0"/>
              <a:t>engagement</a:t>
            </a:r>
          </a:p>
          <a:p>
            <a:endParaRPr lang="en-US" altLang="en-US" dirty="0"/>
          </a:p>
          <a:p>
            <a:pPr marL="0" indent="0">
              <a:buNone/>
            </a:pPr>
            <a:r>
              <a:rPr lang="en-US" altLang="en-US" sz="2600" dirty="0" smtClean="0"/>
              <a:t>(as defined by the US Department of Education’s National Center on Safe and Supportive Learning Environments)</a:t>
            </a:r>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28</a:t>
            </a:fld>
            <a:endParaRPr lang="en-US" altLang="en-US" dirty="0" smtClean="0">
              <a:solidFill>
                <a:schemeClr val="bg1"/>
              </a:solidFill>
            </a:endParaRPr>
          </a:p>
        </p:txBody>
      </p:sp>
      <p:sp>
        <p:nvSpPr>
          <p:cNvPr id="2" name="Footer Placeholder 1"/>
          <p:cNvSpPr>
            <a:spLocks noGrp="1"/>
          </p:cNvSpPr>
          <p:nvPr>
            <p:ph type="ftr" sz="quarter" idx="3"/>
          </p:nvPr>
        </p:nvSpPr>
        <p:spPr/>
        <p:txBody>
          <a:bodyPr/>
          <a:lstStyle/>
          <a:p>
            <a:r>
              <a:rPr lang="en-US" smtClean="0"/>
              <a:t>KDE:OSAA:9/10/2019</a:t>
            </a:r>
            <a:endParaRPr lang="en-US"/>
          </a:p>
        </p:txBody>
      </p:sp>
    </p:spTree>
    <p:extLst>
      <p:ext uri="{BB962C8B-B14F-4D97-AF65-F5344CB8AC3E}">
        <p14:creationId xmlns:p14="http://schemas.microsoft.com/office/powerpoint/2010/main" val="555444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Text Placeholder 2"/>
          <p:cNvSpPr>
            <a:spLocks noGrp="1"/>
          </p:cNvSpPr>
          <p:nvPr>
            <p:ph type="body" sz="quarter" idx="13"/>
          </p:nvPr>
        </p:nvSpPr>
        <p:spPr>
          <a:xfrm>
            <a:off x="555786" y="1412710"/>
            <a:ext cx="9188715" cy="4901324"/>
          </a:xfrm>
        </p:spPr>
        <p:txBody>
          <a:bodyPr/>
          <a:lstStyle/>
          <a:p>
            <a:r>
              <a:rPr lang="en-US" dirty="0" smtClean="0"/>
              <a:t>Provide </a:t>
            </a:r>
            <a:r>
              <a:rPr lang="en-US" dirty="0"/>
              <a:t>information to educational and community </a:t>
            </a:r>
            <a:r>
              <a:rPr lang="en-US" dirty="0" smtClean="0"/>
              <a:t>leaders  </a:t>
            </a:r>
          </a:p>
          <a:p>
            <a:r>
              <a:rPr lang="en-US" dirty="0" smtClean="0"/>
              <a:t>Using </a:t>
            </a:r>
            <a:r>
              <a:rPr lang="en-US" dirty="0"/>
              <a:t>this additional piece of data</a:t>
            </a:r>
            <a:r>
              <a:rPr lang="en-US" dirty="0" smtClean="0"/>
              <a:t>, may lead to higher academic achievement</a:t>
            </a:r>
          </a:p>
          <a:p>
            <a:r>
              <a:rPr lang="en-US" dirty="0" smtClean="0"/>
              <a:t>Offers direction for school improvement</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29</a:t>
            </a:fld>
            <a:endParaRPr lang="en-US"/>
          </a:p>
        </p:txBody>
      </p:sp>
      <p:sp>
        <p:nvSpPr>
          <p:cNvPr id="5" name="Footer Placeholder 4"/>
          <p:cNvSpPr>
            <a:spLocks noGrp="1"/>
          </p:cNvSpPr>
          <p:nvPr>
            <p:ph type="ftr" sz="quarter" idx="3"/>
          </p:nvPr>
        </p:nvSpPr>
        <p:spPr/>
        <p:txBody>
          <a:bodyPr/>
          <a:lstStyle/>
          <a:p>
            <a:r>
              <a:rPr lang="en-US" smtClean="0"/>
              <a:t>KDE:OSAA:9/10/2019</a:t>
            </a:r>
            <a:endParaRPr lang="en-US"/>
          </a:p>
        </p:txBody>
      </p:sp>
    </p:spTree>
    <p:extLst>
      <p:ext uri="{BB962C8B-B14F-4D97-AF65-F5344CB8AC3E}">
        <p14:creationId xmlns:p14="http://schemas.microsoft.com/office/powerpoint/2010/main" val="2044871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2018-2019 </a:t>
            </a:r>
            <a:r>
              <a:rPr lang="en-US" dirty="0" smtClean="0"/>
              <a:t>Accountability</a:t>
            </a:r>
            <a:endParaRPr lang="en-US" dirty="0"/>
          </a:p>
        </p:txBody>
      </p:sp>
      <p:sp>
        <p:nvSpPr>
          <p:cNvPr id="4" name="Slide Number Placeholder 3"/>
          <p:cNvSpPr>
            <a:spLocks noGrp="1"/>
          </p:cNvSpPr>
          <p:nvPr>
            <p:ph type="sldNum" sz="quarter" idx="12"/>
          </p:nvPr>
        </p:nvSpPr>
        <p:spPr/>
        <p:txBody>
          <a:bodyPr/>
          <a:lstStyle/>
          <a:p>
            <a:fld id="{7DC1BBB0-96F0-4077-A278-0F3FB5C104D3}" type="slidenum">
              <a:rPr lang="en-US" smtClean="0"/>
              <a:pPr/>
              <a:t>3</a:t>
            </a:fld>
            <a:endParaRPr lang="en-US"/>
          </a:p>
        </p:txBody>
      </p:sp>
      <p:sp>
        <p:nvSpPr>
          <p:cNvPr id="13" name="Footer Placeholder 12"/>
          <p:cNvSpPr>
            <a:spLocks noGrp="1"/>
          </p:cNvSpPr>
          <p:nvPr>
            <p:ph type="ftr" sz="quarter" idx="4294967295"/>
          </p:nvPr>
        </p:nvSpPr>
        <p:spPr>
          <a:xfrm>
            <a:off x="489456" y="6461464"/>
            <a:ext cx="4114800" cy="365125"/>
          </a:xfrm>
          <a:prstGeom prst="rect">
            <a:avLst/>
          </a:prstGeom>
        </p:spPr>
        <p:txBody>
          <a:bodyPr/>
          <a:lstStyle/>
          <a:p>
            <a:r>
              <a:rPr lang="en-US" smtClean="0"/>
              <a:t>KDE:OSAA:9/10/2019</a:t>
            </a:r>
            <a:endParaRPr lang="en-US"/>
          </a:p>
        </p:txBody>
      </p:sp>
    </p:spTree>
    <p:extLst>
      <p:ext uri="{BB962C8B-B14F-4D97-AF65-F5344CB8AC3E}">
        <p14:creationId xmlns:p14="http://schemas.microsoft.com/office/powerpoint/2010/main" val="187382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to New Assessments</a:t>
            </a:r>
          </a:p>
        </p:txBody>
      </p:sp>
      <p:sp>
        <p:nvSpPr>
          <p:cNvPr id="4" name="Slide Number Placeholder 3"/>
          <p:cNvSpPr>
            <a:spLocks noGrp="1"/>
          </p:cNvSpPr>
          <p:nvPr>
            <p:ph type="sldNum" sz="quarter" idx="12"/>
          </p:nvPr>
        </p:nvSpPr>
        <p:spPr/>
        <p:txBody>
          <a:bodyPr/>
          <a:lstStyle/>
          <a:p>
            <a:fld id="{91BD7323-49BF-4C97-8773-5EC64C492009}" type="slidenum">
              <a:rPr lang="en-US" smtClean="0"/>
              <a:t>30</a:t>
            </a:fld>
            <a:endParaRPr lang="en-US"/>
          </a:p>
        </p:txBody>
      </p:sp>
      <p:sp>
        <p:nvSpPr>
          <p:cNvPr id="5" name="Footer Placeholder 4"/>
          <p:cNvSpPr>
            <a:spLocks noGrp="1"/>
          </p:cNvSpPr>
          <p:nvPr>
            <p:ph type="ftr" sz="quarter" idx="4294967295"/>
          </p:nvPr>
        </p:nvSpPr>
        <p:spPr>
          <a:xfrm>
            <a:off x="347196" y="6491063"/>
            <a:ext cx="4114800" cy="365125"/>
          </a:xfrm>
          <a:prstGeom prst="rect">
            <a:avLst/>
          </a:prstGeom>
        </p:spPr>
        <p:txBody>
          <a:bodyPr/>
          <a:lstStyle/>
          <a:p>
            <a:r>
              <a:rPr lang="en-US" smtClean="0"/>
              <a:t>KDE:OSAA:9/10/2019</a:t>
            </a:r>
            <a:endParaRPr lang="en-US"/>
          </a:p>
        </p:txBody>
      </p:sp>
    </p:spTree>
    <p:extLst>
      <p:ext uri="{BB962C8B-B14F-4D97-AF65-F5344CB8AC3E}">
        <p14:creationId xmlns:p14="http://schemas.microsoft.com/office/powerpoint/2010/main" val="3468253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593" y="15267"/>
            <a:ext cx="11668160" cy="925513"/>
          </a:xfrm>
        </p:spPr>
        <p:txBody>
          <a:bodyPr>
            <a:normAutofit fontScale="90000"/>
          </a:bodyPr>
          <a:lstStyle/>
          <a:p>
            <a:r>
              <a:rPr lang="en-US" dirty="0"/>
              <a:t>Summative Assessment Schedule </a:t>
            </a:r>
            <a:r>
              <a:rPr lang="en-US" sz="3600" dirty="0"/>
              <a:t>(Elementary/Middle)</a:t>
            </a:r>
          </a:p>
        </p:txBody>
      </p:sp>
      <p:sp>
        <p:nvSpPr>
          <p:cNvPr id="4" name="Slide Number Placeholder 3"/>
          <p:cNvSpPr>
            <a:spLocks noGrp="1"/>
          </p:cNvSpPr>
          <p:nvPr>
            <p:ph type="sldNum" sz="quarter" idx="10"/>
          </p:nvPr>
        </p:nvSpPr>
        <p:spPr/>
        <p:txBody>
          <a:bodyPr/>
          <a:lstStyle/>
          <a:p>
            <a:fld id="{91BD7323-49BF-4C97-8773-5EC64C492009}" type="slidenum">
              <a:rPr lang="en-US" smtClean="0"/>
              <a:t>31</a:t>
            </a:fld>
            <a:endParaRPr lang="en-US"/>
          </a:p>
        </p:txBody>
      </p:sp>
      <p:sp>
        <p:nvSpPr>
          <p:cNvPr id="5" name="Footer Placeholder 4"/>
          <p:cNvSpPr>
            <a:spLocks noGrp="1"/>
          </p:cNvSpPr>
          <p:nvPr>
            <p:ph type="ftr" sz="quarter" idx="3"/>
          </p:nvPr>
        </p:nvSpPr>
        <p:spPr>
          <a:xfrm>
            <a:off x="61919" y="6492875"/>
            <a:ext cx="4114800" cy="365125"/>
          </a:xfrm>
        </p:spPr>
        <p:txBody>
          <a:bodyPr/>
          <a:lstStyle/>
          <a:p>
            <a:r>
              <a:rPr lang="en-US" smtClean="0"/>
              <a:t>KDE:OSAA:9/10/2019</a:t>
            </a:r>
            <a:endParaRPr lang="en-US" dirty="0"/>
          </a:p>
        </p:txBody>
      </p:sp>
      <p:graphicFrame>
        <p:nvGraphicFramePr>
          <p:cNvPr id="7" name="Table 6" descr="The assessment schedule describes when current and new standards will be assessed and whether or not the tests will be paper-based or online." title="Summative Assessment Schedule for Elementary and Middle Schools"/>
          <p:cNvGraphicFramePr>
            <a:graphicFrameLocks noGrp="1"/>
          </p:cNvGraphicFramePr>
          <p:nvPr>
            <p:extLst>
              <p:ext uri="{D42A27DB-BD31-4B8C-83A1-F6EECF244321}">
                <p14:modId xmlns:p14="http://schemas.microsoft.com/office/powerpoint/2010/main" val="3730934542"/>
              </p:ext>
            </p:extLst>
          </p:nvPr>
        </p:nvGraphicFramePr>
        <p:xfrm>
          <a:off x="458664" y="679490"/>
          <a:ext cx="8785821" cy="5668407"/>
        </p:xfrm>
        <a:graphic>
          <a:graphicData uri="http://schemas.openxmlformats.org/drawingml/2006/table">
            <a:tbl>
              <a:tblPr/>
              <a:tblGrid>
                <a:gridCol w="958894">
                  <a:extLst>
                    <a:ext uri="{9D8B030D-6E8A-4147-A177-3AD203B41FA5}">
                      <a16:colId xmlns:a16="http://schemas.microsoft.com/office/drawing/2014/main" xmlns="" val="20000"/>
                    </a:ext>
                  </a:extLst>
                </a:gridCol>
                <a:gridCol w="2136484">
                  <a:extLst>
                    <a:ext uri="{9D8B030D-6E8A-4147-A177-3AD203B41FA5}">
                      <a16:colId xmlns:a16="http://schemas.microsoft.com/office/drawing/2014/main" xmlns="" val="20001"/>
                    </a:ext>
                  </a:extLst>
                </a:gridCol>
                <a:gridCol w="2213712">
                  <a:extLst>
                    <a:ext uri="{9D8B030D-6E8A-4147-A177-3AD203B41FA5}">
                      <a16:colId xmlns:a16="http://schemas.microsoft.com/office/drawing/2014/main" xmlns="" val="20002"/>
                    </a:ext>
                  </a:extLst>
                </a:gridCol>
                <a:gridCol w="1818751">
                  <a:extLst>
                    <a:ext uri="{9D8B030D-6E8A-4147-A177-3AD203B41FA5}">
                      <a16:colId xmlns:a16="http://schemas.microsoft.com/office/drawing/2014/main" xmlns="" val="20003"/>
                    </a:ext>
                  </a:extLst>
                </a:gridCol>
                <a:gridCol w="1657980">
                  <a:extLst>
                    <a:ext uri="{9D8B030D-6E8A-4147-A177-3AD203B41FA5}">
                      <a16:colId xmlns:a16="http://schemas.microsoft.com/office/drawing/2014/main" xmlns="" val="20004"/>
                    </a:ext>
                  </a:extLst>
                </a:gridCol>
              </a:tblGrid>
              <a:tr h="248467">
                <a:tc>
                  <a:txBody>
                    <a:bodyPr/>
                    <a:lstStyle/>
                    <a:p>
                      <a:pPr algn="ctr" fontAlgn="ctr"/>
                      <a:r>
                        <a:rPr lang="en-US" sz="1200" b="0" i="0" u="none" strike="noStrike" dirty="0">
                          <a:solidFill>
                            <a:srgbClr val="000000"/>
                          </a:solidFill>
                          <a:effectLst/>
                          <a:latin typeface="+mn-lt"/>
                        </a:rPr>
                        <a:t>Content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mn-lt"/>
                        </a:rPr>
                        <a:t>2018-2019</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mn-lt"/>
                        </a:rPr>
                        <a:t>2019-2020</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mn-lt"/>
                        </a:rPr>
                        <a:t>2020-2021</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mn-lt"/>
                        </a:rPr>
                        <a:t>2021-2022</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496935">
                <a:tc rowSpan="2">
                  <a:txBody>
                    <a:bodyPr/>
                    <a:lstStyle/>
                    <a:p>
                      <a:pPr algn="ctr" fontAlgn="ctr"/>
                      <a:r>
                        <a:rPr lang="en-US" sz="1200" b="0" i="0" u="none" strike="noStrike" dirty="0">
                          <a:solidFill>
                            <a:srgbClr val="000000"/>
                          </a:solidFill>
                          <a:effectLst/>
                          <a:latin typeface="+mn-lt"/>
                        </a:rPr>
                        <a:t>Reading</a:t>
                      </a:r>
                    </a:p>
                    <a:p>
                      <a:pPr algn="ctr" fontAlgn="ctr"/>
                      <a:r>
                        <a:rPr lang="en-US" sz="1200" b="0" i="0" u="none" strike="noStrike" dirty="0">
                          <a:solidFill>
                            <a:srgbClr val="000000"/>
                          </a:solidFill>
                          <a:effectLst/>
                          <a:latin typeface="+mn-lt"/>
                        </a:rPr>
                        <a:t>(3-8)</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1" i="1" u="none" strike="noStrike" dirty="0">
                          <a:solidFill>
                            <a:srgbClr val="000000"/>
                          </a:solidFill>
                          <a:effectLst/>
                          <a:latin typeface="+mn-lt"/>
                        </a:rPr>
                        <a:t>Current Reading 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200" b="1" i="1" u="none" strike="noStrike" dirty="0" smtClean="0">
                          <a:solidFill>
                            <a:srgbClr val="000000"/>
                          </a:solidFill>
                          <a:effectLst/>
                          <a:latin typeface="+mn-lt"/>
                        </a:rPr>
                        <a:t>Previous</a:t>
                      </a:r>
                      <a:r>
                        <a:rPr lang="en-US" sz="1200" b="1" i="1" u="none" strike="noStrike" baseline="0" dirty="0" smtClean="0">
                          <a:solidFill>
                            <a:srgbClr val="000000"/>
                          </a:solidFill>
                          <a:effectLst/>
                          <a:latin typeface="+mn-lt"/>
                        </a:rPr>
                        <a:t> </a:t>
                      </a:r>
                      <a:r>
                        <a:rPr lang="en-US" sz="1200" b="1" i="1" u="none" strike="noStrike" dirty="0" smtClean="0">
                          <a:solidFill>
                            <a:srgbClr val="000000"/>
                          </a:solidFill>
                          <a:effectLst/>
                          <a:latin typeface="+mn-lt"/>
                        </a:rPr>
                        <a:t>Reading </a:t>
                      </a:r>
                      <a:r>
                        <a:rPr lang="en-US" sz="1200" b="1" i="1" u="none" strike="noStrike" dirty="0">
                          <a:solidFill>
                            <a:srgbClr val="000000"/>
                          </a:solidFill>
                          <a:effectLst/>
                          <a:latin typeface="+mn-lt"/>
                        </a:rPr>
                        <a:t>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ctr" fontAlgn="ctr"/>
                      <a:r>
                        <a:rPr lang="en-US" sz="1200" b="0" i="0" u="none" strike="noStrike" dirty="0">
                          <a:solidFill>
                            <a:srgbClr val="000000"/>
                          </a:solidFill>
                          <a:effectLst/>
                          <a:latin typeface="+mn-lt"/>
                        </a:rPr>
                        <a:t>New Reading 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1200" b="0" i="0" u="none" strike="noStrike" dirty="0">
                          <a:solidFill>
                            <a:srgbClr val="000000"/>
                          </a:solidFill>
                          <a:effectLst/>
                          <a:latin typeface="+mn-lt"/>
                        </a:rPr>
                        <a:t>New Reading 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444627">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mn-lt"/>
                        </a:rPr>
                        <a:t>New Reading Standards Field Test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r h="496935">
                <a:tc rowSpan="2">
                  <a:txBody>
                    <a:bodyPr/>
                    <a:lstStyle/>
                    <a:p>
                      <a:pPr algn="ctr" fontAlgn="ctr"/>
                      <a:r>
                        <a:rPr lang="en-US" sz="1200" b="0" i="0" u="none" strike="noStrike" dirty="0">
                          <a:solidFill>
                            <a:srgbClr val="000000"/>
                          </a:solidFill>
                          <a:effectLst/>
                          <a:latin typeface="+mn-lt"/>
                        </a:rPr>
                        <a:t>Mathematics</a:t>
                      </a:r>
                    </a:p>
                    <a:p>
                      <a:pPr algn="ctr" fontAlgn="ctr"/>
                      <a:r>
                        <a:rPr lang="en-US" sz="1200" b="0" i="0" u="none" strike="noStrike" dirty="0">
                          <a:solidFill>
                            <a:srgbClr val="000000"/>
                          </a:solidFill>
                          <a:effectLst/>
                          <a:latin typeface="+mn-lt"/>
                        </a:rPr>
                        <a:t>(3-8)</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1" i="1" u="none" strike="noStrike" dirty="0">
                          <a:solidFill>
                            <a:srgbClr val="000000"/>
                          </a:solidFill>
                          <a:effectLst/>
                          <a:latin typeface="+mn-lt"/>
                        </a:rPr>
                        <a:t>Current Mathematics 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200" b="1" i="1" u="none" strike="noStrike" dirty="0" smtClean="0">
                          <a:solidFill>
                            <a:srgbClr val="000000"/>
                          </a:solidFill>
                          <a:effectLst/>
                          <a:latin typeface="+mn-lt"/>
                        </a:rPr>
                        <a:t>Previous Mathematics </a:t>
                      </a:r>
                      <a:r>
                        <a:rPr lang="en-US" sz="1200" b="1" i="1" u="none" strike="noStrike" dirty="0">
                          <a:solidFill>
                            <a:srgbClr val="000000"/>
                          </a:solidFill>
                          <a:effectLst/>
                          <a:latin typeface="+mn-lt"/>
                        </a:rPr>
                        <a:t>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ctr" fontAlgn="ctr"/>
                      <a:r>
                        <a:rPr lang="en-US" sz="1200" b="0" i="0" u="none" strike="noStrike" dirty="0">
                          <a:solidFill>
                            <a:srgbClr val="000000"/>
                          </a:solidFill>
                          <a:effectLst/>
                          <a:latin typeface="+mn-lt"/>
                        </a:rPr>
                        <a:t>New  Mathematics</a:t>
                      </a:r>
                      <a:r>
                        <a:rPr lang="en-US" sz="1200" b="0" i="0" u="none" strike="noStrike" baseline="0" dirty="0">
                          <a:solidFill>
                            <a:srgbClr val="000000"/>
                          </a:solidFill>
                          <a:effectLst/>
                          <a:latin typeface="+mn-lt"/>
                        </a:rPr>
                        <a:t> </a:t>
                      </a:r>
                      <a:r>
                        <a:rPr lang="en-US" sz="1200" b="0" i="0" u="none" strike="noStrike" dirty="0">
                          <a:solidFill>
                            <a:srgbClr val="000000"/>
                          </a:solidFill>
                          <a:effectLst/>
                          <a:latin typeface="+mn-lt"/>
                        </a:rPr>
                        <a:t>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1200" b="0" i="0" u="none" strike="noStrike" dirty="0">
                          <a:solidFill>
                            <a:srgbClr val="000000"/>
                          </a:solidFill>
                          <a:effectLst/>
                          <a:latin typeface="+mn-lt"/>
                        </a:rPr>
                        <a:t>New  Mathematics 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496935">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mn-lt"/>
                        </a:rPr>
                        <a:t>New Mathematics Standards Field Test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4"/>
                  </a:ext>
                </a:extLst>
              </a:tr>
              <a:tr h="496935">
                <a:tc rowSpan="2">
                  <a:txBody>
                    <a:bodyPr/>
                    <a:lstStyle/>
                    <a:p>
                      <a:pPr algn="ctr" fontAlgn="ctr"/>
                      <a:r>
                        <a:rPr lang="en-US" sz="1200" b="0" i="0" u="none" strike="noStrike" dirty="0">
                          <a:solidFill>
                            <a:srgbClr val="000000"/>
                          </a:solidFill>
                          <a:effectLst/>
                          <a:latin typeface="+mn-lt"/>
                        </a:rPr>
                        <a:t>Science</a:t>
                      </a:r>
                    </a:p>
                    <a:p>
                      <a:pPr algn="ctr" fontAlgn="ctr"/>
                      <a:r>
                        <a:rPr lang="en-US" sz="1200" b="0" i="0" u="none" strike="noStrike" dirty="0">
                          <a:solidFill>
                            <a:srgbClr val="000000"/>
                          </a:solidFill>
                          <a:effectLst/>
                          <a:latin typeface="+mn-lt"/>
                        </a:rPr>
                        <a:t>(4, 7)</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1" i="1" u="none" strike="noStrike" dirty="0">
                          <a:solidFill>
                            <a:srgbClr val="000000"/>
                          </a:solidFill>
                          <a:effectLst/>
                          <a:latin typeface="+mn-lt"/>
                        </a:rPr>
                        <a:t>Current Science 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200" b="1" i="1" u="none" strike="noStrike" dirty="0">
                          <a:solidFill>
                            <a:srgbClr val="000000"/>
                          </a:solidFill>
                          <a:effectLst/>
                          <a:latin typeface="+mn-lt"/>
                        </a:rPr>
                        <a:t>Current Science 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ctr" fontAlgn="ctr"/>
                      <a:r>
                        <a:rPr lang="en-US" sz="1200" b="1" i="1" u="none" strike="noStrike" dirty="0">
                          <a:solidFill>
                            <a:srgbClr val="000000"/>
                          </a:solidFill>
                          <a:effectLst/>
                          <a:latin typeface="+mn-lt"/>
                        </a:rPr>
                        <a:t>Current Science 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1" i="1" u="none" strike="noStrike" dirty="0">
                          <a:solidFill>
                            <a:srgbClr val="000000"/>
                          </a:solidFill>
                          <a:effectLst/>
                          <a:latin typeface="+mn-lt"/>
                        </a:rPr>
                        <a:t>Current Science 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496935">
                <a:tc vMerge="1">
                  <a:txBody>
                    <a:bodyPr/>
                    <a:lstStyle/>
                    <a:p>
                      <a:endParaRPr lang="en-US"/>
                    </a:p>
                  </a:txBody>
                  <a:tcPr/>
                </a:tc>
                <a:tc vMerge="1">
                  <a:txBody>
                    <a:bodyPr/>
                    <a:lstStyle/>
                    <a:p>
                      <a:endParaRPr lang="en-US"/>
                    </a:p>
                  </a:txBody>
                  <a:tcPr/>
                </a:tc>
                <a:tc>
                  <a:txBody>
                    <a:bodyPr/>
                    <a:lstStyle/>
                    <a:p>
                      <a:pPr algn="ctr" fontAlgn="ctr"/>
                      <a:r>
                        <a:rPr lang="en-US" sz="1200" b="1" i="1" u="none" strike="noStrike" dirty="0">
                          <a:solidFill>
                            <a:srgbClr val="000000"/>
                          </a:solidFill>
                          <a:effectLst/>
                          <a:latin typeface="+mn-lt"/>
                        </a:rPr>
                        <a:t>Current PBT to Online Comparability Study</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a:txBody>
                    <a:bodyPr/>
                    <a:lstStyle/>
                    <a:p>
                      <a:pPr algn="ctr" fontAlgn="ctr"/>
                      <a:r>
                        <a:rPr lang="en-US" sz="1200" b="0" i="0" u="none" strike="noStrike" dirty="0">
                          <a:solidFill>
                            <a:srgbClr val="000000"/>
                          </a:solidFill>
                          <a:effectLst/>
                          <a:latin typeface="+mn-lt"/>
                        </a:rPr>
                        <a:t>New Science Standards Field Test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r h="496935">
                <a:tc rowSpan="2">
                  <a:txBody>
                    <a:bodyPr/>
                    <a:lstStyle/>
                    <a:p>
                      <a:pPr algn="ctr" fontAlgn="ctr"/>
                      <a:r>
                        <a:rPr lang="en-US" sz="1200" b="0" i="0" u="none" strike="noStrike" dirty="0">
                          <a:solidFill>
                            <a:srgbClr val="000000"/>
                          </a:solidFill>
                          <a:effectLst/>
                          <a:latin typeface="+mn-lt"/>
                        </a:rPr>
                        <a:t>On-demand Writing</a:t>
                      </a:r>
                    </a:p>
                    <a:p>
                      <a:pPr algn="ctr" fontAlgn="ctr"/>
                      <a:r>
                        <a:rPr lang="en-US" sz="1200" b="0" i="0" u="none" strike="noStrike" dirty="0">
                          <a:solidFill>
                            <a:srgbClr val="000000"/>
                          </a:solidFill>
                          <a:effectLst/>
                          <a:latin typeface="+mn-lt"/>
                        </a:rPr>
                        <a:t>(5, 8)</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1" i="1" u="none" strike="noStrike" dirty="0">
                          <a:solidFill>
                            <a:srgbClr val="000000"/>
                          </a:solidFill>
                          <a:effectLst/>
                          <a:latin typeface="+mn-lt"/>
                        </a:rPr>
                        <a:t>Current Writing 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200" b="1" i="1" u="none" strike="noStrike" dirty="0" smtClean="0">
                          <a:solidFill>
                            <a:srgbClr val="000000"/>
                          </a:solidFill>
                          <a:effectLst/>
                          <a:latin typeface="+mn-lt"/>
                        </a:rPr>
                        <a:t>Previous Writing </a:t>
                      </a:r>
                      <a:r>
                        <a:rPr lang="en-US" sz="1200" b="1" i="1" u="none" strike="noStrike" dirty="0">
                          <a:solidFill>
                            <a:srgbClr val="000000"/>
                          </a:solidFill>
                          <a:effectLst/>
                          <a:latin typeface="+mn-lt"/>
                        </a:rPr>
                        <a:t>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ctr" fontAlgn="ctr"/>
                      <a:r>
                        <a:rPr lang="en-US" sz="1200" b="0" i="0" u="none" strike="noStrike" dirty="0">
                          <a:solidFill>
                            <a:srgbClr val="000000"/>
                          </a:solidFill>
                          <a:effectLst/>
                          <a:latin typeface="+mn-lt"/>
                        </a:rPr>
                        <a:t>New Writing 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1200" b="0" i="0" u="none" strike="noStrike" dirty="0">
                          <a:solidFill>
                            <a:srgbClr val="000000"/>
                          </a:solidFill>
                          <a:effectLst/>
                          <a:latin typeface="+mn-lt"/>
                        </a:rPr>
                        <a:t>New Writing 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7"/>
                  </a:ext>
                </a:extLst>
              </a:tr>
              <a:tr h="444627">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mn-lt"/>
                        </a:rPr>
                        <a:t>New Writing Standards Field Test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8"/>
                  </a:ext>
                </a:extLst>
              </a:tr>
              <a:tr h="549244">
                <a:tc>
                  <a:txBody>
                    <a:bodyPr/>
                    <a:lstStyle/>
                    <a:p>
                      <a:pPr algn="ctr" fontAlgn="ctr"/>
                      <a:r>
                        <a:rPr lang="en-US" sz="1200" b="0" i="0" u="none" strike="noStrike" dirty="0">
                          <a:solidFill>
                            <a:srgbClr val="000000"/>
                          </a:solidFill>
                          <a:effectLst/>
                          <a:latin typeface="+mn-lt"/>
                        </a:rPr>
                        <a:t>Editing &amp; Mechanics</a:t>
                      </a:r>
                    </a:p>
                    <a:p>
                      <a:pPr algn="ctr" fontAlgn="ctr"/>
                      <a:r>
                        <a:rPr lang="en-US" sz="1200" b="0" i="0" u="none" strike="noStrike" dirty="0">
                          <a:solidFill>
                            <a:srgbClr val="000000"/>
                          </a:solidFill>
                          <a:effectLst/>
                          <a:latin typeface="+mn-lt"/>
                        </a:rPr>
                        <a:t>(5, 8)</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mn-lt"/>
                        </a:rPr>
                        <a:t>Not Tested</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New Writing Standards Field Test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mn-lt"/>
                        </a:rPr>
                        <a:t>New Writing 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mn-lt"/>
                        </a:rPr>
                        <a:t>New Writing 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9"/>
                  </a:ext>
                </a:extLst>
              </a:tr>
              <a:tr h="496935">
                <a:tc rowSpan="2">
                  <a:txBody>
                    <a:bodyPr/>
                    <a:lstStyle/>
                    <a:p>
                      <a:pPr algn="ctr" fontAlgn="ctr"/>
                      <a:r>
                        <a:rPr lang="en-US" sz="1200" b="0" i="0" u="none" strike="noStrike" dirty="0">
                          <a:solidFill>
                            <a:srgbClr val="000000"/>
                          </a:solidFill>
                          <a:effectLst/>
                          <a:latin typeface="+mn-lt"/>
                        </a:rPr>
                        <a:t>Social Studies</a:t>
                      </a:r>
                    </a:p>
                    <a:p>
                      <a:pPr algn="ctr" fontAlgn="ctr"/>
                      <a:r>
                        <a:rPr lang="en-US" sz="1200" b="0" i="0" u="none" strike="noStrike" dirty="0">
                          <a:solidFill>
                            <a:srgbClr val="000000"/>
                          </a:solidFill>
                          <a:effectLst/>
                          <a:latin typeface="+mn-lt"/>
                        </a:rPr>
                        <a:t>(5,</a:t>
                      </a:r>
                      <a:r>
                        <a:rPr lang="en-US" sz="1200" b="0" i="0" u="none" strike="noStrike" baseline="0" dirty="0">
                          <a:solidFill>
                            <a:srgbClr val="000000"/>
                          </a:solidFill>
                          <a:effectLst/>
                          <a:latin typeface="+mn-lt"/>
                        </a:rPr>
                        <a:t> 8)</a:t>
                      </a:r>
                      <a:endParaRPr lang="en-US" sz="1200" b="0" i="0" u="none" strike="noStrike" dirty="0">
                        <a:solidFill>
                          <a:srgbClr val="000000"/>
                        </a:solidFill>
                        <a:effectLst/>
                        <a:latin typeface="+mn-lt"/>
                      </a:endParaRP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1" i="1" u="none" strike="noStrike" dirty="0">
                          <a:solidFill>
                            <a:srgbClr val="000000"/>
                          </a:solidFill>
                          <a:effectLst/>
                          <a:latin typeface="+mn-lt"/>
                        </a:rPr>
                        <a:t>Current Social Studies 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200" b="1" i="1" u="none" strike="noStrike" dirty="0" smtClean="0">
                          <a:solidFill>
                            <a:srgbClr val="000000"/>
                          </a:solidFill>
                          <a:effectLst/>
                          <a:latin typeface="+mn-lt"/>
                        </a:rPr>
                        <a:t>Previous Social </a:t>
                      </a:r>
                      <a:r>
                        <a:rPr lang="en-US" sz="1200" b="1" i="1" u="none" strike="noStrike" dirty="0">
                          <a:solidFill>
                            <a:srgbClr val="000000"/>
                          </a:solidFill>
                          <a:effectLst/>
                          <a:latin typeface="+mn-lt"/>
                        </a:rPr>
                        <a:t>Studies 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ctr" fontAlgn="ctr"/>
                      <a:r>
                        <a:rPr lang="en-US" sz="1200" b="0" i="0" u="none" strike="noStrike" dirty="0">
                          <a:solidFill>
                            <a:srgbClr val="000000"/>
                          </a:solidFill>
                          <a:effectLst/>
                          <a:latin typeface="+mn-lt"/>
                        </a:rPr>
                        <a:t>New Social Studies 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1200" b="0" i="0" u="none" strike="noStrike" dirty="0">
                          <a:solidFill>
                            <a:srgbClr val="000000"/>
                          </a:solidFill>
                          <a:effectLst/>
                          <a:latin typeface="+mn-lt"/>
                        </a:rPr>
                        <a:t>New Social Studies Standards Assessment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0"/>
                  </a:ext>
                </a:extLst>
              </a:tr>
              <a:tr h="496935">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mn-lt"/>
                        </a:rPr>
                        <a:t>New Social Studies Standards Field Test</a:t>
                      </a:r>
                    </a:p>
                  </a:txBody>
                  <a:tcPr marL="6566" marR="6566" marT="65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1"/>
                  </a:ext>
                </a:extLst>
              </a:tr>
            </a:tbl>
          </a:graphicData>
        </a:graphic>
      </p:graphicFrame>
      <p:sp>
        <p:nvSpPr>
          <p:cNvPr id="8" name="TextBox 7"/>
          <p:cNvSpPr txBox="1"/>
          <p:nvPr/>
        </p:nvSpPr>
        <p:spPr>
          <a:xfrm>
            <a:off x="3004457" y="6419378"/>
            <a:ext cx="9016721" cy="307777"/>
          </a:xfrm>
          <a:prstGeom prst="rect">
            <a:avLst/>
          </a:prstGeom>
          <a:noFill/>
        </p:spPr>
        <p:txBody>
          <a:bodyPr wrap="square" rtlCol="0">
            <a:spAutoFit/>
          </a:bodyPr>
          <a:lstStyle/>
          <a:p>
            <a:r>
              <a:rPr lang="en-US" sz="1400" i="1" dirty="0">
                <a:solidFill>
                  <a:schemeClr val="bg2">
                    <a:lumMod val="50000"/>
                  </a:schemeClr>
                </a:solidFill>
              </a:rPr>
              <a:t>Kentucky is in the process of transitioning assessments from paper-based testing (PBT) to online administrations.</a:t>
            </a:r>
          </a:p>
        </p:txBody>
      </p:sp>
      <p:sp>
        <p:nvSpPr>
          <p:cNvPr id="11" name="Rectangle 10"/>
          <p:cNvSpPr/>
          <p:nvPr/>
        </p:nvSpPr>
        <p:spPr>
          <a:xfrm>
            <a:off x="9464012" y="2231735"/>
            <a:ext cx="2421704" cy="1200329"/>
          </a:xfrm>
          <a:prstGeom prst="rect">
            <a:avLst/>
          </a:prstGeom>
        </p:spPr>
        <p:txBody>
          <a:bodyPr wrap="square">
            <a:spAutoFit/>
          </a:bodyPr>
          <a:lstStyle/>
          <a:p>
            <a:r>
              <a:rPr lang="en-US" b="1" u="sng" dirty="0"/>
              <a:t>Current</a:t>
            </a:r>
            <a:r>
              <a:rPr lang="en-US" b="1" dirty="0"/>
              <a:t> = Current </a:t>
            </a:r>
            <a:r>
              <a:rPr lang="en-US" b="1" dirty="0" smtClean="0"/>
              <a:t>or Previous Kentucky </a:t>
            </a:r>
            <a:r>
              <a:rPr lang="en-US" b="1" dirty="0"/>
              <a:t>Academic Standards  (bold font)</a:t>
            </a:r>
          </a:p>
        </p:txBody>
      </p:sp>
      <p:sp>
        <p:nvSpPr>
          <p:cNvPr id="12" name="Rectangle 11"/>
          <p:cNvSpPr/>
          <p:nvPr/>
        </p:nvSpPr>
        <p:spPr>
          <a:xfrm>
            <a:off x="9464012" y="3414721"/>
            <a:ext cx="2662813" cy="923330"/>
          </a:xfrm>
          <a:prstGeom prst="rect">
            <a:avLst/>
          </a:prstGeom>
        </p:spPr>
        <p:txBody>
          <a:bodyPr wrap="square">
            <a:spAutoFit/>
          </a:bodyPr>
          <a:lstStyle/>
          <a:p>
            <a:r>
              <a:rPr lang="en-US" u="sng" dirty="0"/>
              <a:t>New</a:t>
            </a:r>
            <a:r>
              <a:rPr lang="en-US" dirty="0"/>
              <a:t> = New Kentucky Academic Standards (regular font)</a:t>
            </a:r>
          </a:p>
        </p:txBody>
      </p:sp>
      <p:sp>
        <p:nvSpPr>
          <p:cNvPr id="13" name="Rounded Rectangle 12"/>
          <p:cNvSpPr/>
          <p:nvPr/>
        </p:nvSpPr>
        <p:spPr>
          <a:xfrm>
            <a:off x="9589555" y="4657393"/>
            <a:ext cx="2173793" cy="56374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Paper and Pencil Administration</a:t>
            </a:r>
          </a:p>
        </p:txBody>
      </p:sp>
      <p:sp>
        <p:nvSpPr>
          <p:cNvPr id="14" name="Rounded Rectangle 13"/>
          <p:cNvSpPr/>
          <p:nvPr/>
        </p:nvSpPr>
        <p:spPr>
          <a:xfrm>
            <a:off x="9589556" y="5398834"/>
            <a:ext cx="2173793" cy="5637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Online Administration</a:t>
            </a:r>
          </a:p>
        </p:txBody>
      </p:sp>
      <p:sp>
        <p:nvSpPr>
          <p:cNvPr id="3" name="TextBox 2"/>
          <p:cNvSpPr txBox="1"/>
          <p:nvPr/>
        </p:nvSpPr>
        <p:spPr>
          <a:xfrm>
            <a:off x="9666883" y="1041006"/>
            <a:ext cx="2015961" cy="584775"/>
          </a:xfrm>
          <a:prstGeom prst="rect">
            <a:avLst/>
          </a:prstGeom>
          <a:noFill/>
        </p:spPr>
        <p:txBody>
          <a:bodyPr wrap="square" rtlCol="0">
            <a:spAutoFit/>
          </a:bodyPr>
          <a:lstStyle/>
          <a:p>
            <a:r>
              <a:rPr lang="en-US" sz="3200" i="1" dirty="0">
                <a:solidFill>
                  <a:schemeClr val="bg2">
                    <a:lumMod val="50000"/>
                  </a:schemeClr>
                </a:solidFill>
              </a:rPr>
              <a:t>TENTATIVE</a:t>
            </a:r>
            <a:r>
              <a:rPr lang="en-US" dirty="0"/>
              <a:t> </a:t>
            </a:r>
          </a:p>
        </p:txBody>
      </p:sp>
    </p:spTree>
    <p:extLst>
      <p:ext uri="{BB962C8B-B14F-4D97-AF65-F5344CB8AC3E}">
        <p14:creationId xmlns:p14="http://schemas.microsoft.com/office/powerpoint/2010/main" val="1170956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8665" y="15267"/>
            <a:ext cx="10654812" cy="925513"/>
          </a:xfrm>
        </p:spPr>
        <p:txBody>
          <a:bodyPr>
            <a:normAutofit fontScale="90000"/>
          </a:bodyPr>
          <a:lstStyle/>
          <a:p>
            <a:r>
              <a:rPr lang="en-US" dirty="0"/>
              <a:t>Summative Assessment Schedule </a:t>
            </a:r>
            <a:r>
              <a:rPr lang="en-US" sz="3600" dirty="0"/>
              <a:t>(High School)</a:t>
            </a:r>
          </a:p>
        </p:txBody>
      </p:sp>
      <p:sp>
        <p:nvSpPr>
          <p:cNvPr id="4" name="Slide Number Placeholder 3"/>
          <p:cNvSpPr>
            <a:spLocks noGrp="1"/>
          </p:cNvSpPr>
          <p:nvPr>
            <p:ph type="sldNum" sz="quarter" idx="10"/>
          </p:nvPr>
        </p:nvSpPr>
        <p:spPr/>
        <p:txBody>
          <a:bodyPr/>
          <a:lstStyle/>
          <a:p>
            <a:fld id="{91BD7323-49BF-4C97-8773-5EC64C492009}" type="slidenum">
              <a:rPr lang="en-US" smtClean="0"/>
              <a:t>32</a:t>
            </a:fld>
            <a:endParaRPr lang="en-US"/>
          </a:p>
        </p:txBody>
      </p:sp>
      <p:sp>
        <p:nvSpPr>
          <p:cNvPr id="5" name="Footer Placeholder 4"/>
          <p:cNvSpPr>
            <a:spLocks noGrp="1"/>
          </p:cNvSpPr>
          <p:nvPr>
            <p:ph type="ftr" sz="quarter" idx="3"/>
          </p:nvPr>
        </p:nvSpPr>
        <p:spPr>
          <a:xfrm>
            <a:off x="61919" y="6492875"/>
            <a:ext cx="4114800" cy="365125"/>
          </a:xfrm>
        </p:spPr>
        <p:txBody>
          <a:bodyPr/>
          <a:lstStyle/>
          <a:p>
            <a:r>
              <a:rPr lang="en-US" smtClean="0"/>
              <a:t>KDE:OSAA:9/10/2019</a:t>
            </a:r>
            <a:endParaRPr lang="en-US"/>
          </a:p>
        </p:txBody>
      </p:sp>
      <p:sp>
        <p:nvSpPr>
          <p:cNvPr id="8" name="TextBox 7"/>
          <p:cNvSpPr txBox="1"/>
          <p:nvPr/>
        </p:nvSpPr>
        <p:spPr>
          <a:xfrm>
            <a:off x="3004457" y="6419378"/>
            <a:ext cx="9016721" cy="307777"/>
          </a:xfrm>
          <a:prstGeom prst="rect">
            <a:avLst/>
          </a:prstGeom>
          <a:noFill/>
        </p:spPr>
        <p:txBody>
          <a:bodyPr wrap="square" rtlCol="0">
            <a:spAutoFit/>
          </a:bodyPr>
          <a:lstStyle/>
          <a:p>
            <a:r>
              <a:rPr lang="en-US" sz="1400" i="1" dirty="0">
                <a:solidFill>
                  <a:schemeClr val="bg2">
                    <a:lumMod val="50000"/>
                  </a:schemeClr>
                </a:solidFill>
              </a:rPr>
              <a:t>Kentucky is in the process of transitioning assessments from paper-based testing (PBT) to online administrations.</a:t>
            </a:r>
          </a:p>
        </p:txBody>
      </p:sp>
      <p:sp>
        <p:nvSpPr>
          <p:cNvPr id="11" name="Rectangle 10"/>
          <p:cNvSpPr/>
          <p:nvPr/>
        </p:nvSpPr>
        <p:spPr>
          <a:xfrm>
            <a:off x="9382174" y="2007457"/>
            <a:ext cx="2639003" cy="1200329"/>
          </a:xfrm>
          <a:prstGeom prst="rect">
            <a:avLst/>
          </a:prstGeom>
        </p:spPr>
        <p:txBody>
          <a:bodyPr wrap="square">
            <a:spAutoFit/>
          </a:bodyPr>
          <a:lstStyle/>
          <a:p>
            <a:r>
              <a:rPr lang="en-US" b="1" u="sng" dirty="0"/>
              <a:t>Current</a:t>
            </a:r>
            <a:r>
              <a:rPr lang="en-US" b="1" dirty="0"/>
              <a:t> = Current </a:t>
            </a:r>
            <a:r>
              <a:rPr lang="en-US" b="1" dirty="0" smtClean="0"/>
              <a:t>or Previous Kentucky </a:t>
            </a:r>
            <a:r>
              <a:rPr lang="en-US" b="1" dirty="0"/>
              <a:t>Academic Standards  (bold font)</a:t>
            </a:r>
          </a:p>
        </p:txBody>
      </p:sp>
      <p:sp>
        <p:nvSpPr>
          <p:cNvPr id="12" name="Rectangle 11"/>
          <p:cNvSpPr/>
          <p:nvPr/>
        </p:nvSpPr>
        <p:spPr>
          <a:xfrm>
            <a:off x="9385575" y="3233222"/>
            <a:ext cx="2662813" cy="923330"/>
          </a:xfrm>
          <a:prstGeom prst="rect">
            <a:avLst/>
          </a:prstGeom>
        </p:spPr>
        <p:txBody>
          <a:bodyPr wrap="square">
            <a:spAutoFit/>
          </a:bodyPr>
          <a:lstStyle/>
          <a:p>
            <a:r>
              <a:rPr lang="en-US" u="sng" dirty="0"/>
              <a:t>New</a:t>
            </a:r>
            <a:r>
              <a:rPr lang="en-US" dirty="0"/>
              <a:t> = New Kentucky Academic Standards (regular font)</a:t>
            </a:r>
          </a:p>
        </p:txBody>
      </p:sp>
      <p:sp>
        <p:nvSpPr>
          <p:cNvPr id="13" name="Rounded Rectangle 12"/>
          <p:cNvSpPr/>
          <p:nvPr/>
        </p:nvSpPr>
        <p:spPr>
          <a:xfrm>
            <a:off x="9630086" y="4458987"/>
            <a:ext cx="2173793" cy="56374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Paper and Pencil Administration</a:t>
            </a:r>
          </a:p>
        </p:txBody>
      </p:sp>
      <p:sp>
        <p:nvSpPr>
          <p:cNvPr id="14" name="Rounded Rectangle 13"/>
          <p:cNvSpPr/>
          <p:nvPr/>
        </p:nvSpPr>
        <p:spPr>
          <a:xfrm>
            <a:off x="9607959" y="5316538"/>
            <a:ext cx="2173793" cy="5637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Online Administration</a:t>
            </a:r>
          </a:p>
        </p:txBody>
      </p:sp>
      <p:graphicFrame>
        <p:nvGraphicFramePr>
          <p:cNvPr id="3" name="Table 2" descr="The assessment schedule describes when current and new standards will be assessed in each content area." title="Summative Assessment Schedule for High School"/>
          <p:cNvGraphicFramePr>
            <a:graphicFrameLocks noGrp="1"/>
          </p:cNvGraphicFramePr>
          <p:nvPr>
            <p:extLst>
              <p:ext uri="{D42A27DB-BD31-4B8C-83A1-F6EECF244321}">
                <p14:modId xmlns:p14="http://schemas.microsoft.com/office/powerpoint/2010/main" val="805136713"/>
              </p:ext>
            </p:extLst>
          </p:nvPr>
        </p:nvGraphicFramePr>
        <p:xfrm>
          <a:off x="458664" y="844066"/>
          <a:ext cx="8665240" cy="5353401"/>
        </p:xfrm>
        <a:graphic>
          <a:graphicData uri="http://schemas.openxmlformats.org/drawingml/2006/table">
            <a:tbl>
              <a:tblPr/>
              <a:tblGrid>
                <a:gridCol w="1056735">
                  <a:extLst>
                    <a:ext uri="{9D8B030D-6E8A-4147-A177-3AD203B41FA5}">
                      <a16:colId xmlns:a16="http://schemas.microsoft.com/office/drawing/2014/main" xmlns="" val="20000"/>
                    </a:ext>
                  </a:extLst>
                </a:gridCol>
                <a:gridCol w="1986665">
                  <a:extLst>
                    <a:ext uri="{9D8B030D-6E8A-4147-A177-3AD203B41FA5}">
                      <a16:colId xmlns:a16="http://schemas.microsoft.com/office/drawing/2014/main" xmlns="" val="20001"/>
                    </a:ext>
                  </a:extLst>
                </a:gridCol>
                <a:gridCol w="2199740">
                  <a:extLst>
                    <a:ext uri="{9D8B030D-6E8A-4147-A177-3AD203B41FA5}">
                      <a16:colId xmlns:a16="http://schemas.microsoft.com/office/drawing/2014/main" xmlns="" val="20002"/>
                    </a:ext>
                  </a:extLst>
                </a:gridCol>
                <a:gridCol w="1649941">
                  <a:extLst>
                    <a:ext uri="{9D8B030D-6E8A-4147-A177-3AD203B41FA5}">
                      <a16:colId xmlns:a16="http://schemas.microsoft.com/office/drawing/2014/main" xmlns="" val="20003"/>
                    </a:ext>
                  </a:extLst>
                </a:gridCol>
                <a:gridCol w="1772159">
                  <a:extLst>
                    <a:ext uri="{9D8B030D-6E8A-4147-A177-3AD203B41FA5}">
                      <a16:colId xmlns:a16="http://schemas.microsoft.com/office/drawing/2014/main" xmlns="" val="20004"/>
                    </a:ext>
                  </a:extLst>
                </a:gridCol>
              </a:tblGrid>
              <a:tr h="268177">
                <a:tc>
                  <a:txBody>
                    <a:bodyPr/>
                    <a:lstStyle/>
                    <a:p>
                      <a:pPr algn="ctr" fontAlgn="ctr"/>
                      <a:r>
                        <a:rPr lang="en-US" sz="1200" b="0" i="0" u="none" strike="noStrike" dirty="0">
                          <a:solidFill>
                            <a:srgbClr val="000000"/>
                          </a:solidFill>
                          <a:effectLst/>
                          <a:latin typeface="+mn-lt"/>
                        </a:rPr>
                        <a:t>Content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mn-lt"/>
                        </a:rPr>
                        <a:t>2018-2019</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mn-lt"/>
                        </a:rPr>
                        <a:t>2019-2020</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mn-lt"/>
                        </a:rPr>
                        <a:t>2020-2021</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rgbClr val="000000"/>
                          </a:solidFill>
                          <a:effectLst/>
                          <a:latin typeface="+mn-lt"/>
                        </a:rPr>
                        <a:t>2021-2022</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488095">
                <a:tc rowSpan="2">
                  <a:txBody>
                    <a:bodyPr/>
                    <a:lstStyle/>
                    <a:p>
                      <a:pPr algn="ctr" fontAlgn="ctr"/>
                      <a:r>
                        <a:rPr lang="en-US" sz="1200" b="0" i="0" u="none" strike="noStrike" dirty="0">
                          <a:solidFill>
                            <a:srgbClr val="000000"/>
                          </a:solidFill>
                          <a:effectLst/>
                          <a:latin typeface="+mn-lt"/>
                        </a:rPr>
                        <a:t> Reading</a:t>
                      </a:r>
                    </a:p>
                    <a:p>
                      <a:pPr algn="ctr" fontAlgn="ctr"/>
                      <a:r>
                        <a:rPr lang="en-US" sz="1200" b="0" i="0" u="none" strike="noStrike" dirty="0">
                          <a:solidFill>
                            <a:srgbClr val="000000"/>
                          </a:solidFill>
                          <a:effectLst/>
                          <a:latin typeface="+mn-lt"/>
                        </a:rPr>
                        <a:t>(10)</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1" i="1" u="none" strike="noStrike" dirty="0">
                          <a:solidFill>
                            <a:srgbClr val="000000"/>
                          </a:solidFill>
                          <a:effectLst/>
                          <a:latin typeface="+mn-lt"/>
                        </a:rPr>
                        <a:t>Current Reading Standards Field Test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1" i="1" u="none" strike="noStrike" dirty="0" smtClean="0">
                          <a:solidFill>
                            <a:srgbClr val="000000"/>
                          </a:solidFill>
                          <a:effectLst/>
                          <a:latin typeface="+mn-lt"/>
                        </a:rPr>
                        <a:t>Previous Reading </a:t>
                      </a:r>
                      <a:r>
                        <a:rPr lang="en-US" sz="1200" b="1" i="1" u="none" strike="noStrike" dirty="0">
                          <a:solidFill>
                            <a:srgbClr val="000000"/>
                          </a:solidFill>
                          <a:effectLst/>
                          <a:latin typeface="+mn-lt"/>
                        </a:rPr>
                        <a:t>Standards Assessment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1200" b="0" i="0" u="none" strike="noStrike" dirty="0">
                          <a:solidFill>
                            <a:srgbClr val="000000"/>
                          </a:solidFill>
                          <a:effectLst/>
                          <a:latin typeface="+mn-lt"/>
                        </a:rPr>
                        <a:t>New Reading Standards Assessment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1200" b="0" i="0" u="none" strike="noStrike">
                          <a:solidFill>
                            <a:srgbClr val="000000"/>
                          </a:solidFill>
                          <a:effectLst/>
                          <a:latin typeface="+mn-lt"/>
                        </a:rPr>
                        <a:t>New Reading Standards Assessment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488095">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mn-lt"/>
                        </a:rPr>
                        <a:t>New Reading Standards Field Test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r h="488095">
                <a:tc rowSpan="2">
                  <a:txBody>
                    <a:bodyPr/>
                    <a:lstStyle/>
                    <a:p>
                      <a:pPr algn="ctr" fontAlgn="ctr"/>
                      <a:r>
                        <a:rPr lang="en-US" sz="1200" b="0" i="0" u="none" strike="noStrike" dirty="0">
                          <a:solidFill>
                            <a:srgbClr val="000000"/>
                          </a:solidFill>
                          <a:effectLst/>
                          <a:latin typeface="+mn-lt"/>
                        </a:rPr>
                        <a:t>Mathematics</a:t>
                      </a:r>
                    </a:p>
                    <a:p>
                      <a:pPr algn="ctr" fontAlgn="ctr"/>
                      <a:r>
                        <a:rPr lang="en-US" sz="1200" b="0" i="0" u="none" strike="noStrike" dirty="0">
                          <a:solidFill>
                            <a:srgbClr val="000000"/>
                          </a:solidFill>
                          <a:effectLst/>
                          <a:latin typeface="+mn-lt"/>
                        </a:rPr>
                        <a:t>(10)</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1" i="1" u="none" strike="noStrike" dirty="0">
                          <a:solidFill>
                            <a:srgbClr val="000000"/>
                          </a:solidFill>
                          <a:effectLst/>
                          <a:latin typeface="+mn-lt"/>
                        </a:rPr>
                        <a:t>Current Mathematics Standards Field Test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1" i="1" u="none" strike="noStrike" dirty="0">
                          <a:solidFill>
                            <a:srgbClr val="000000"/>
                          </a:solidFill>
                          <a:effectLst/>
                          <a:latin typeface="+mn-lt"/>
                        </a:rPr>
                        <a:t> </a:t>
                      </a:r>
                      <a:r>
                        <a:rPr lang="en-US" sz="1200" b="1" i="1" u="none" strike="noStrike" dirty="0" smtClean="0">
                          <a:solidFill>
                            <a:srgbClr val="000000"/>
                          </a:solidFill>
                          <a:effectLst/>
                          <a:latin typeface="+mn-lt"/>
                        </a:rPr>
                        <a:t>Previous Mathematics </a:t>
                      </a:r>
                      <a:r>
                        <a:rPr lang="en-US" sz="1200" b="1" i="1" u="none" strike="noStrike" dirty="0">
                          <a:solidFill>
                            <a:srgbClr val="000000"/>
                          </a:solidFill>
                          <a:effectLst/>
                          <a:latin typeface="+mn-lt"/>
                        </a:rPr>
                        <a:t>Standards Assessment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1200" b="0" i="0" u="none" strike="noStrike" dirty="0">
                          <a:solidFill>
                            <a:srgbClr val="000000"/>
                          </a:solidFill>
                          <a:effectLst/>
                          <a:latin typeface="+mn-lt"/>
                        </a:rPr>
                        <a:t>New Mathematics Standards Assessment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1200" b="0" i="0" u="none" strike="noStrike">
                          <a:solidFill>
                            <a:srgbClr val="000000"/>
                          </a:solidFill>
                          <a:effectLst/>
                          <a:latin typeface="+mn-lt"/>
                        </a:rPr>
                        <a:t>New Mathematics Standards Assessment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488095">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mn-lt"/>
                        </a:rPr>
                        <a:t>New Mathematics Standards Field Test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4"/>
                  </a:ext>
                </a:extLst>
              </a:tr>
              <a:tr h="488095">
                <a:tc rowSpan="2">
                  <a:txBody>
                    <a:bodyPr/>
                    <a:lstStyle/>
                    <a:p>
                      <a:pPr algn="ctr" fontAlgn="ctr"/>
                      <a:r>
                        <a:rPr lang="en-US" sz="1200" b="0" i="0" u="none" strike="noStrike" dirty="0">
                          <a:solidFill>
                            <a:srgbClr val="000000"/>
                          </a:solidFill>
                          <a:effectLst/>
                          <a:latin typeface="+mn-lt"/>
                        </a:rPr>
                        <a:t>Science</a:t>
                      </a:r>
                    </a:p>
                    <a:p>
                      <a:pPr algn="ctr" fontAlgn="ctr"/>
                      <a:r>
                        <a:rPr lang="en-US" sz="1200" b="0" i="0" u="none" strike="noStrike" dirty="0">
                          <a:solidFill>
                            <a:srgbClr val="000000"/>
                          </a:solidFill>
                          <a:effectLst/>
                          <a:latin typeface="+mn-lt"/>
                        </a:rPr>
                        <a:t>(11)</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1" i="1" u="none" strike="noStrike" dirty="0">
                          <a:solidFill>
                            <a:srgbClr val="000000"/>
                          </a:solidFill>
                          <a:effectLst/>
                          <a:latin typeface="+mn-lt"/>
                        </a:rPr>
                        <a:t>Current Science Standards Assessment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1200" b="1" i="1" u="none" strike="noStrike" dirty="0">
                          <a:solidFill>
                            <a:srgbClr val="000000"/>
                          </a:solidFill>
                          <a:effectLst/>
                          <a:latin typeface="+mn-lt"/>
                        </a:rPr>
                        <a:t>Current Science Standards Assessment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1200" b="1" i="1" u="none" strike="noStrike" dirty="0">
                          <a:solidFill>
                            <a:srgbClr val="000000"/>
                          </a:solidFill>
                          <a:effectLst/>
                          <a:latin typeface="+mn-lt"/>
                        </a:rPr>
                        <a:t>Current Science  Standards Assessment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1" i="1" u="none" strike="noStrike" dirty="0">
                          <a:solidFill>
                            <a:srgbClr val="000000"/>
                          </a:solidFill>
                          <a:effectLst/>
                          <a:latin typeface="+mn-lt"/>
                        </a:rPr>
                        <a:t>Current Science Standards Assessment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48809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0" i="0" u="none" strike="noStrike">
                          <a:solidFill>
                            <a:srgbClr val="000000"/>
                          </a:solidFill>
                          <a:effectLst/>
                          <a:latin typeface="+mn-lt"/>
                        </a:rPr>
                        <a:t>New Science Standards Field Test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r h="488095">
                <a:tc rowSpan="2">
                  <a:txBody>
                    <a:bodyPr/>
                    <a:lstStyle/>
                    <a:p>
                      <a:pPr algn="ctr" fontAlgn="ctr"/>
                      <a:r>
                        <a:rPr lang="en-US" sz="1200" b="0" i="0" u="none" strike="noStrike" dirty="0">
                          <a:solidFill>
                            <a:srgbClr val="000000"/>
                          </a:solidFill>
                          <a:effectLst/>
                          <a:latin typeface="+mn-lt"/>
                        </a:rPr>
                        <a:t>On-demand Writing</a:t>
                      </a:r>
                    </a:p>
                    <a:p>
                      <a:pPr algn="ctr" fontAlgn="ctr"/>
                      <a:r>
                        <a:rPr lang="en-US" sz="1200" b="0" i="0" u="none" strike="noStrike" dirty="0">
                          <a:solidFill>
                            <a:srgbClr val="000000"/>
                          </a:solidFill>
                          <a:effectLst/>
                          <a:latin typeface="+mn-lt"/>
                        </a:rPr>
                        <a:t>(11)</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1" i="1" u="none" strike="noStrike" dirty="0">
                          <a:solidFill>
                            <a:srgbClr val="000000"/>
                          </a:solidFill>
                          <a:effectLst/>
                          <a:latin typeface="+mn-lt"/>
                        </a:rPr>
                        <a:t>Current Writing Standards Assessment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1" i="1" u="none" strike="noStrike" dirty="0" smtClean="0">
                          <a:solidFill>
                            <a:srgbClr val="000000"/>
                          </a:solidFill>
                          <a:effectLst/>
                          <a:latin typeface="+mn-lt"/>
                        </a:rPr>
                        <a:t>Previous Writing </a:t>
                      </a:r>
                      <a:r>
                        <a:rPr lang="en-US" sz="1200" b="1" i="1" u="none" strike="noStrike" dirty="0">
                          <a:solidFill>
                            <a:srgbClr val="000000"/>
                          </a:solidFill>
                          <a:effectLst/>
                          <a:latin typeface="+mn-lt"/>
                        </a:rPr>
                        <a:t>Standards   Assessment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1200" b="0" i="0" u="none" strike="noStrike" dirty="0">
                          <a:solidFill>
                            <a:srgbClr val="000000"/>
                          </a:solidFill>
                          <a:effectLst/>
                          <a:latin typeface="+mn-lt"/>
                        </a:rPr>
                        <a:t>New Writing Standards Assessment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1200" b="0" i="0" u="none" strike="noStrike" dirty="0">
                          <a:solidFill>
                            <a:srgbClr val="000000"/>
                          </a:solidFill>
                          <a:effectLst/>
                          <a:latin typeface="+mn-lt"/>
                        </a:rPr>
                        <a:t>New Writing Standards Assessment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7"/>
                  </a:ext>
                </a:extLst>
              </a:tr>
              <a:tr h="488095">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mn-lt"/>
                        </a:rPr>
                        <a:t>New Writing Standards Field Test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8"/>
                  </a:ext>
                </a:extLst>
              </a:tr>
              <a:tr h="568359">
                <a:tc>
                  <a:txBody>
                    <a:bodyPr/>
                    <a:lstStyle/>
                    <a:p>
                      <a:pPr algn="ctr" fontAlgn="ctr"/>
                      <a:r>
                        <a:rPr lang="en-US" sz="1200" b="0" i="0" u="none" strike="noStrike" dirty="0">
                          <a:solidFill>
                            <a:srgbClr val="000000"/>
                          </a:solidFill>
                          <a:effectLst/>
                          <a:latin typeface="+mn-lt"/>
                        </a:rPr>
                        <a:t>Editing &amp; Mechanics</a:t>
                      </a:r>
                    </a:p>
                    <a:p>
                      <a:pPr algn="ctr" fontAlgn="ctr"/>
                      <a:r>
                        <a:rPr lang="en-US" sz="1200" b="0" i="0" u="none" strike="noStrike" dirty="0">
                          <a:solidFill>
                            <a:srgbClr val="000000"/>
                          </a:solidFill>
                          <a:effectLst/>
                          <a:latin typeface="+mn-lt"/>
                        </a:rPr>
                        <a:t>(11)</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Not Tested</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New Writing Standards Field Test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mn-lt"/>
                        </a:rPr>
                        <a:t>New Writing Standards Assessment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mn-lt"/>
                        </a:rPr>
                        <a:t>New Writing Standards Assessment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9"/>
                  </a:ext>
                </a:extLst>
              </a:tr>
              <a:tr h="612105">
                <a:tc>
                  <a:txBody>
                    <a:bodyPr/>
                    <a:lstStyle/>
                    <a:p>
                      <a:pPr algn="ctr" fontAlgn="ctr"/>
                      <a:r>
                        <a:rPr lang="en-US" sz="1200" b="0" i="0" u="none" strike="noStrike" dirty="0">
                          <a:solidFill>
                            <a:srgbClr val="000000"/>
                          </a:solidFill>
                          <a:effectLst/>
                          <a:latin typeface="+mn-lt"/>
                        </a:rPr>
                        <a:t>Social Studies</a:t>
                      </a:r>
                    </a:p>
                    <a:p>
                      <a:pPr algn="ctr" fontAlgn="ctr"/>
                      <a:r>
                        <a:rPr lang="en-US" sz="1200" b="0" i="0" u="none" strike="noStrike" dirty="0">
                          <a:solidFill>
                            <a:srgbClr val="000000"/>
                          </a:solidFill>
                          <a:effectLst/>
                          <a:latin typeface="+mn-lt"/>
                        </a:rPr>
                        <a:t>(11)</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Not Tested</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New Social Studies Standards  Field Test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mn-lt"/>
                        </a:rPr>
                        <a:t>New Social Studies Standards Assessment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0" i="0" u="none" strike="noStrike" dirty="0">
                          <a:solidFill>
                            <a:srgbClr val="000000"/>
                          </a:solidFill>
                          <a:effectLst/>
                          <a:latin typeface="+mn-lt"/>
                        </a:rPr>
                        <a:t>New Social Studies Standards Assessment</a:t>
                      </a:r>
                    </a:p>
                  </a:txBody>
                  <a:tcPr marL="9451" marR="9451" marT="9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0"/>
                  </a:ext>
                </a:extLst>
              </a:tr>
            </a:tbl>
          </a:graphicData>
        </a:graphic>
      </p:graphicFrame>
      <p:sp>
        <p:nvSpPr>
          <p:cNvPr id="15" name="TextBox 14"/>
          <p:cNvSpPr txBox="1"/>
          <p:nvPr/>
        </p:nvSpPr>
        <p:spPr>
          <a:xfrm>
            <a:off x="9666883" y="1041006"/>
            <a:ext cx="2015961" cy="584775"/>
          </a:xfrm>
          <a:prstGeom prst="rect">
            <a:avLst/>
          </a:prstGeom>
          <a:noFill/>
        </p:spPr>
        <p:txBody>
          <a:bodyPr wrap="square" rtlCol="0">
            <a:spAutoFit/>
          </a:bodyPr>
          <a:lstStyle/>
          <a:p>
            <a:r>
              <a:rPr lang="en-US" sz="3200" i="1" dirty="0">
                <a:solidFill>
                  <a:schemeClr val="bg2">
                    <a:lumMod val="50000"/>
                  </a:schemeClr>
                </a:solidFill>
              </a:rPr>
              <a:t>TENTATIVE</a:t>
            </a:r>
            <a:r>
              <a:rPr lang="en-US" dirty="0"/>
              <a:t> </a:t>
            </a:r>
          </a:p>
        </p:txBody>
      </p:sp>
    </p:spTree>
    <p:extLst>
      <p:ext uri="{BB962C8B-B14F-4D97-AF65-F5344CB8AC3E}">
        <p14:creationId xmlns:p14="http://schemas.microsoft.com/office/powerpoint/2010/main" val="3746265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830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2018-2019 Reporting</a:t>
            </a:r>
          </a:p>
        </p:txBody>
      </p:sp>
      <p:sp>
        <p:nvSpPr>
          <p:cNvPr id="3" name="Text Placeholder 2"/>
          <p:cNvSpPr>
            <a:spLocks noGrp="1"/>
          </p:cNvSpPr>
          <p:nvPr>
            <p:ph type="body" sz="quarter" idx="13"/>
          </p:nvPr>
        </p:nvSpPr>
        <p:spPr>
          <a:xfrm>
            <a:off x="250906" y="1349248"/>
            <a:ext cx="10274471" cy="5147349"/>
          </a:xfrm>
        </p:spPr>
        <p:txBody>
          <a:bodyPr>
            <a:normAutofit/>
          </a:bodyPr>
          <a:lstStyle/>
          <a:p>
            <a:r>
              <a:rPr lang="en-US" dirty="0"/>
              <a:t>Schools, Districts, and State </a:t>
            </a:r>
            <a:r>
              <a:rPr lang="en-US" dirty="0">
                <a:solidFill>
                  <a:srgbClr val="44528E"/>
                </a:solidFill>
              </a:rPr>
              <a:t>WILL</a:t>
            </a:r>
            <a:r>
              <a:rPr lang="en-US" dirty="0"/>
              <a:t> receive:</a:t>
            </a:r>
          </a:p>
          <a:p>
            <a:pPr lvl="1"/>
            <a:r>
              <a:rPr lang="en-US" dirty="0"/>
              <a:t>Star Ratings (1 to 5 stars)</a:t>
            </a:r>
          </a:p>
          <a:p>
            <a:pPr lvl="1"/>
            <a:r>
              <a:rPr lang="en-US" dirty="0"/>
              <a:t>Overall Accountability Score </a:t>
            </a:r>
          </a:p>
          <a:p>
            <a:pPr lvl="1"/>
            <a:r>
              <a:rPr lang="en-US" dirty="0" smtClean="0"/>
              <a:t>Indicator scores and labels of very high to very low for Proficiency</a:t>
            </a:r>
            <a:r>
              <a:rPr lang="en-US" dirty="0"/>
              <a:t>, Growth (EL/MS), Separate Academic (EL/MS/HS), Transition Readiness (HS), and Graduation (HS)</a:t>
            </a:r>
          </a:p>
          <a:p>
            <a:pPr lvl="1"/>
            <a:r>
              <a:rPr lang="en-US" dirty="0"/>
              <a:t>Federal </a:t>
            </a:r>
            <a:r>
              <a:rPr lang="en-US" dirty="0" smtClean="0"/>
              <a:t>Classifications</a:t>
            </a:r>
            <a:endParaRPr lang="en-US" dirty="0"/>
          </a:p>
        </p:txBody>
      </p:sp>
      <p:sp>
        <p:nvSpPr>
          <p:cNvPr id="4" name="Footer Placeholder 3"/>
          <p:cNvSpPr>
            <a:spLocks noGrp="1"/>
          </p:cNvSpPr>
          <p:nvPr>
            <p:ph type="ftr" sz="quarter" idx="3"/>
          </p:nvPr>
        </p:nvSpPr>
        <p:spPr>
          <a:xfrm>
            <a:off x="489456" y="6461464"/>
            <a:ext cx="6058301" cy="396536"/>
          </a:xfrm>
        </p:spPr>
        <p:txBody>
          <a:bodyPr/>
          <a:lstStyle/>
          <a:p>
            <a:r>
              <a:rPr lang="en-US" smtClean="0"/>
              <a:t>KDE:OSAA:9/10/2019</a:t>
            </a:r>
            <a:endParaRPr lang="en-US"/>
          </a:p>
        </p:txBody>
      </p:sp>
      <p:sp>
        <p:nvSpPr>
          <p:cNvPr id="5" name="Slide Number Placeholder 4"/>
          <p:cNvSpPr>
            <a:spLocks noGrp="1"/>
          </p:cNvSpPr>
          <p:nvPr>
            <p:ph type="sldNum" sz="quarter" idx="12"/>
          </p:nvPr>
        </p:nvSpPr>
        <p:spPr/>
        <p:txBody>
          <a:bodyPr/>
          <a:lstStyle/>
          <a:p>
            <a:fld id="{91BD7323-49BF-4C97-8773-5EC64C492009}" type="slidenum">
              <a:rPr lang="en-US" smtClean="0"/>
              <a:t>4</a:t>
            </a:fld>
            <a:endParaRPr lang="en-US"/>
          </a:p>
        </p:txBody>
      </p:sp>
    </p:spTree>
    <p:extLst>
      <p:ext uri="{BB962C8B-B14F-4D97-AF65-F5344CB8AC3E}">
        <p14:creationId xmlns:p14="http://schemas.microsoft.com/office/powerpoint/2010/main" val="305032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63" y="26082"/>
            <a:ext cx="8596668" cy="858535"/>
          </a:xfrm>
        </p:spPr>
        <p:txBody>
          <a:bodyPr/>
          <a:lstStyle/>
          <a:p>
            <a:r>
              <a:rPr lang="en-US"/>
              <a:t>Overall Accountability Rating </a:t>
            </a:r>
          </a:p>
        </p:txBody>
      </p:sp>
      <p:sp>
        <p:nvSpPr>
          <p:cNvPr id="3" name="Text Placeholder 2"/>
          <p:cNvSpPr>
            <a:spLocks noGrp="1"/>
          </p:cNvSpPr>
          <p:nvPr>
            <p:ph type="body" sz="quarter" idx="13"/>
          </p:nvPr>
        </p:nvSpPr>
        <p:spPr>
          <a:xfrm>
            <a:off x="259763" y="1032046"/>
            <a:ext cx="9188715" cy="4901324"/>
          </a:xfrm>
        </p:spPr>
        <p:txBody>
          <a:bodyPr>
            <a:normAutofit lnSpcReduction="10000"/>
          </a:bodyPr>
          <a:lstStyle/>
          <a:p>
            <a:pPr marL="0" indent="0">
              <a:buNone/>
            </a:pPr>
            <a:r>
              <a:rPr lang="en-US" dirty="0"/>
              <a:t>Each school </a:t>
            </a:r>
            <a:r>
              <a:rPr lang="en-US" dirty="0" smtClean="0"/>
              <a:t>will be </a:t>
            </a:r>
            <a:r>
              <a:rPr lang="en-US" dirty="0"/>
              <a:t>assigned an Overall Rating of one to five stars, based on the overall score of combined school-level measures and indicators of Proficiency, Separate Academic, Growth, Transition Readiness, and Graduation Rate using the weights approved by KY Board of Education.</a:t>
            </a:r>
          </a:p>
          <a:p>
            <a:pPr marL="0" indent="0">
              <a:buNone/>
            </a:pPr>
            <a:r>
              <a:rPr lang="en-US" dirty="0">
                <a:solidFill>
                  <a:schemeClr val="bg2">
                    <a:lumMod val="50000"/>
                  </a:schemeClr>
                </a:solidFill>
              </a:rPr>
              <a:t>Quality of School Climate and Safety coming  in 2019-2020.</a:t>
            </a:r>
          </a:p>
          <a:p>
            <a:pPr marL="0" indent="0">
              <a:buNone/>
            </a:pP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5</a:t>
            </a:fld>
            <a:endParaRPr lang="en-US"/>
          </a:p>
        </p:txBody>
      </p:sp>
      <p:sp>
        <p:nvSpPr>
          <p:cNvPr id="4" name="Footer Placeholder 3"/>
          <p:cNvSpPr>
            <a:spLocks noGrp="1"/>
          </p:cNvSpPr>
          <p:nvPr>
            <p:ph type="ftr" sz="quarter" idx="3"/>
          </p:nvPr>
        </p:nvSpPr>
        <p:spPr/>
        <p:txBody>
          <a:bodyPr/>
          <a:lstStyle/>
          <a:p>
            <a:r>
              <a:rPr lang="en-US" smtClean="0"/>
              <a:t>KDE:OSAA:9/10/2019</a:t>
            </a:r>
            <a:endParaRPr lang="en-US"/>
          </a:p>
        </p:txBody>
      </p:sp>
      <p:pic>
        <p:nvPicPr>
          <p:cNvPr id="5" name="Picture 4" descr="One to five star rating system." title="Star Rating"/>
          <p:cNvPicPr>
            <a:picLocks noChangeAspect="1"/>
          </p:cNvPicPr>
          <p:nvPr/>
        </p:nvPicPr>
        <p:blipFill rotWithShape="1">
          <a:blip r:embed="rId3">
            <a:extLst>
              <a:ext uri="{28A0092B-C50C-407E-A947-70E740481C1C}">
                <a14:useLocalDpi xmlns:a14="http://schemas.microsoft.com/office/drawing/2010/main" val="0"/>
              </a:ext>
            </a:extLst>
          </a:blip>
          <a:srcRect r="76783"/>
          <a:stretch/>
        </p:blipFill>
        <p:spPr>
          <a:xfrm>
            <a:off x="9195589" y="3930063"/>
            <a:ext cx="2518163" cy="2003307"/>
          </a:xfrm>
          <a:prstGeom prst="rect">
            <a:avLst/>
          </a:prstGeom>
        </p:spPr>
      </p:pic>
    </p:spTree>
    <p:extLst>
      <p:ext uri="{BB962C8B-B14F-4D97-AF65-F5344CB8AC3E}">
        <p14:creationId xmlns:p14="http://schemas.microsoft.com/office/powerpoint/2010/main" val="1156648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t>6</a:t>
            </a:fld>
            <a:endParaRPr lang="en-US"/>
          </a:p>
        </p:txBody>
      </p:sp>
      <p:sp>
        <p:nvSpPr>
          <p:cNvPr id="2" name="Title 1"/>
          <p:cNvSpPr>
            <a:spLocks noGrp="1"/>
          </p:cNvSpPr>
          <p:nvPr>
            <p:ph type="title" idx="4294967295"/>
          </p:nvPr>
        </p:nvSpPr>
        <p:spPr>
          <a:xfrm>
            <a:off x="150471" y="48846"/>
            <a:ext cx="9841351" cy="749300"/>
          </a:xfrm>
        </p:spPr>
        <p:txBody>
          <a:bodyPr>
            <a:normAutofit fontScale="90000"/>
          </a:bodyPr>
          <a:lstStyle/>
          <a:p>
            <a:r>
              <a:rPr lang="en-US" dirty="0"/>
              <a:t>Accountability for 2018-2019</a:t>
            </a:r>
          </a:p>
        </p:txBody>
      </p:sp>
      <p:sp>
        <p:nvSpPr>
          <p:cNvPr id="4" name="Text Placeholder 3"/>
          <p:cNvSpPr>
            <a:spLocks noGrp="1"/>
          </p:cNvSpPr>
          <p:nvPr>
            <p:ph type="body" sz="quarter" idx="4294967295"/>
          </p:nvPr>
        </p:nvSpPr>
        <p:spPr>
          <a:xfrm>
            <a:off x="1" y="1007533"/>
            <a:ext cx="6105031" cy="5776971"/>
          </a:xfrm>
        </p:spPr>
        <p:txBody>
          <a:bodyPr vert="horz" lIns="121920" tIns="60960" rIns="121920" bIns="60960" rtlCol="0" anchor="t">
            <a:normAutofit/>
          </a:bodyPr>
          <a:lstStyle/>
          <a:p>
            <a:pPr marL="0" indent="0">
              <a:buNone/>
            </a:pPr>
            <a:r>
              <a:rPr lang="en-US" sz="2933" dirty="0"/>
              <a:t>Elementary/Middle </a:t>
            </a:r>
            <a:br>
              <a:rPr lang="en-US" sz="2933" dirty="0"/>
            </a:br>
            <a:r>
              <a:rPr lang="en-US" sz="2933" dirty="0"/>
              <a:t>(5-star, CSI/TSI)</a:t>
            </a:r>
          </a:p>
          <a:p>
            <a:r>
              <a:rPr lang="en-US" sz="2933" dirty="0"/>
              <a:t>Proficiency</a:t>
            </a:r>
          </a:p>
          <a:p>
            <a:pPr marL="742508" lvl="1" indent="-285320"/>
            <a:r>
              <a:rPr lang="en-US" sz="2533" dirty="0"/>
              <a:t>Reading and Mathematics</a:t>
            </a:r>
          </a:p>
          <a:p>
            <a:r>
              <a:rPr lang="en-US" sz="2933" dirty="0"/>
              <a:t>Separate Academic</a:t>
            </a:r>
          </a:p>
          <a:p>
            <a:pPr marL="742508" lvl="1" indent="-285320"/>
            <a:r>
              <a:rPr lang="en-US" sz="2533" dirty="0"/>
              <a:t>Science, Social </a:t>
            </a:r>
            <a:br>
              <a:rPr lang="en-US" sz="2533" dirty="0"/>
            </a:br>
            <a:r>
              <a:rPr lang="en-US" sz="2533" dirty="0"/>
              <a:t>Studies and Writing</a:t>
            </a:r>
          </a:p>
          <a:p>
            <a:r>
              <a:rPr lang="en-US" sz="2933" dirty="0"/>
              <a:t>Growth</a:t>
            </a:r>
          </a:p>
          <a:p>
            <a:pPr marL="742508" lvl="1" indent="-285320"/>
            <a:r>
              <a:rPr lang="en-US" sz="2533" dirty="0"/>
              <a:t>Reading and Mathematics</a:t>
            </a:r>
          </a:p>
          <a:p>
            <a:pPr marL="742508" lvl="1" indent="-285320"/>
            <a:r>
              <a:rPr lang="en-US" sz="2533" dirty="0"/>
              <a:t>Proficiency/English Attainment (English Learners only)</a:t>
            </a:r>
          </a:p>
          <a:p>
            <a:pPr marL="0" indent="0">
              <a:buNone/>
            </a:pPr>
            <a:endParaRPr lang="en-US" dirty="0"/>
          </a:p>
        </p:txBody>
      </p:sp>
      <p:sp>
        <p:nvSpPr>
          <p:cNvPr id="8" name="Text Placeholder 3"/>
          <p:cNvSpPr>
            <a:spLocks noGrp="1"/>
          </p:cNvSpPr>
          <p:nvPr>
            <p:ph type="body" sz="quarter" idx="4294967295"/>
          </p:nvPr>
        </p:nvSpPr>
        <p:spPr>
          <a:xfrm>
            <a:off x="5216877" y="1012105"/>
            <a:ext cx="6975123" cy="5850467"/>
          </a:xfrm>
        </p:spPr>
        <p:txBody>
          <a:bodyPr vert="horz" lIns="121920" tIns="60960" rIns="121920" bIns="60960" rtlCol="0" anchor="t">
            <a:normAutofit fontScale="70000" lnSpcReduction="20000"/>
          </a:bodyPr>
          <a:lstStyle/>
          <a:p>
            <a:pPr marL="0" indent="0">
              <a:buNone/>
            </a:pPr>
            <a:r>
              <a:rPr lang="en-US" sz="4133" dirty="0"/>
              <a:t>High School (5-star, CSI/TSI)</a:t>
            </a:r>
            <a:endParaRPr lang="en-US" sz="3200" dirty="0"/>
          </a:p>
          <a:p>
            <a:r>
              <a:rPr lang="en-US" sz="3200" dirty="0"/>
              <a:t>Proficiency </a:t>
            </a:r>
          </a:p>
          <a:p>
            <a:pPr marL="742508" lvl="1" indent="-285320"/>
            <a:r>
              <a:rPr lang="en-US" dirty="0"/>
              <a:t>ACT – Reading and Mathematics scores</a:t>
            </a:r>
          </a:p>
          <a:p>
            <a:r>
              <a:rPr lang="en-US" dirty="0"/>
              <a:t>Separate Academic</a:t>
            </a:r>
          </a:p>
          <a:p>
            <a:pPr marL="742508" lvl="1" indent="-285320"/>
            <a:r>
              <a:rPr lang="en-US" dirty="0"/>
              <a:t>Science and Writing</a:t>
            </a:r>
          </a:p>
          <a:p>
            <a:r>
              <a:rPr lang="en-US" sz="3200" dirty="0"/>
              <a:t>Graduation Indicator</a:t>
            </a:r>
          </a:p>
          <a:p>
            <a:pPr marL="742508" lvl="1" indent="-285320"/>
            <a:r>
              <a:rPr lang="en-US" dirty="0"/>
              <a:t>4 and 5 year rate used for CSI I</a:t>
            </a:r>
          </a:p>
          <a:p>
            <a:pPr marL="742508" lvl="1" indent="-285320"/>
            <a:r>
              <a:rPr lang="en-US" dirty="0"/>
              <a:t>4 year graduation rate used for CSI II (below 80%)</a:t>
            </a:r>
          </a:p>
          <a:p>
            <a:r>
              <a:rPr lang="en-US" sz="3200" dirty="0"/>
              <a:t>Transition Readiness</a:t>
            </a:r>
          </a:p>
          <a:p>
            <a:pPr marL="742508" lvl="1" indent="-285320"/>
            <a:r>
              <a:rPr lang="en-US" dirty="0"/>
              <a:t>ACT, College Placement Exams, Dual Credit, AP, IB, Ind. Cert, CTE EOP (tied to articulated credit), Apprenticeship will be included, Exceptional Work Experience, ACCESS for ELLs</a:t>
            </a:r>
          </a:p>
        </p:txBody>
      </p:sp>
      <p:sp>
        <p:nvSpPr>
          <p:cNvPr id="5" name="Footer Placeholder 4"/>
          <p:cNvSpPr>
            <a:spLocks noGrp="1"/>
          </p:cNvSpPr>
          <p:nvPr>
            <p:ph type="ftr" sz="quarter" idx="3"/>
          </p:nvPr>
        </p:nvSpPr>
        <p:spPr/>
        <p:txBody>
          <a:bodyPr/>
          <a:lstStyle/>
          <a:p>
            <a:r>
              <a:rPr lang="en-US" smtClean="0"/>
              <a:t>KDE:OSAA:9/10/2019</a:t>
            </a:r>
            <a:endParaRPr lang="en-US"/>
          </a:p>
        </p:txBody>
      </p:sp>
    </p:spTree>
    <p:extLst>
      <p:ext uri="{BB962C8B-B14F-4D97-AF65-F5344CB8AC3E}">
        <p14:creationId xmlns:p14="http://schemas.microsoft.com/office/powerpoint/2010/main" val="2588516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47FE394-A21F-6C4D-8DBE-DA4441057825}" type="slidenum">
              <a:rPr lang="en-US" smtClean="0"/>
              <a:t>7</a:t>
            </a:fld>
            <a:endParaRPr lang="en-US"/>
          </a:p>
        </p:txBody>
      </p:sp>
      <p:sp>
        <p:nvSpPr>
          <p:cNvPr id="2" name="Title 1"/>
          <p:cNvSpPr>
            <a:spLocks noGrp="1"/>
          </p:cNvSpPr>
          <p:nvPr>
            <p:ph type="title" idx="4294967295"/>
          </p:nvPr>
        </p:nvSpPr>
        <p:spPr>
          <a:xfrm>
            <a:off x="0" y="0"/>
            <a:ext cx="11987141" cy="584200"/>
          </a:xfrm>
        </p:spPr>
        <p:txBody>
          <a:bodyPr>
            <a:noAutofit/>
          </a:bodyPr>
          <a:lstStyle/>
          <a:p>
            <a:r>
              <a:rPr lang="en-US" sz="3733" dirty="0"/>
              <a:t>Indicators – Elementary and Middle Schools</a:t>
            </a:r>
          </a:p>
        </p:txBody>
      </p:sp>
      <p:graphicFrame>
        <p:nvGraphicFramePr>
          <p:cNvPr id="6" name="Content Placeholder 5" descr="Elementary and Middle School Indicators" title="Elementary and Middle School Indicators"/>
          <p:cNvGraphicFramePr>
            <a:graphicFrameLocks noGrp="1"/>
          </p:cNvGraphicFramePr>
          <p:nvPr>
            <p:ph idx="4294967295"/>
            <p:extLst/>
          </p:nvPr>
        </p:nvGraphicFramePr>
        <p:xfrm>
          <a:off x="210520" y="767080"/>
          <a:ext cx="11676680" cy="5486400"/>
        </p:xfrm>
        <a:graphic>
          <a:graphicData uri="http://schemas.openxmlformats.org/drawingml/2006/table">
            <a:tbl>
              <a:tblPr firstRow="1" bandRow="1">
                <a:tableStyleId>{5C22544A-7EE6-4342-B048-85BDC9FD1C3A}</a:tableStyleId>
              </a:tblPr>
              <a:tblGrid>
                <a:gridCol w="2078065">
                  <a:extLst>
                    <a:ext uri="{9D8B030D-6E8A-4147-A177-3AD203B41FA5}">
                      <a16:colId xmlns="" xmlns:a16="http://schemas.microsoft.com/office/drawing/2014/main" val="20000"/>
                    </a:ext>
                  </a:extLst>
                </a:gridCol>
                <a:gridCol w="2615152">
                  <a:extLst>
                    <a:ext uri="{9D8B030D-6E8A-4147-A177-3AD203B41FA5}">
                      <a16:colId xmlns="" xmlns:a16="http://schemas.microsoft.com/office/drawing/2014/main" val="20001"/>
                    </a:ext>
                  </a:extLst>
                </a:gridCol>
                <a:gridCol w="6983463">
                  <a:extLst>
                    <a:ext uri="{9D8B030D-6E8A-4147-A177-3AD203B41FA5}">
                      <a16:colId xmlns="" xmlns:a16="http://schemas.microsoft.com/office/drawing/2014/main" val="20002"/>
                    </a:ext>
                  </a:extLst>
                </a:gridCol>
              </a:tblGrid>
              <a:tr h="457200">
                <a:tc>
                  <a:txBody>
                    <a:bodyPr/>
                    <a:lstStyle/>
                    <a:p>
                      <a:pPr algn="ctr"/>
                      <a:r>
                        <a:rPr lang="en-US" sz="2400" b="1"/>
                        <a:t>Indicator</a:t>
                      </a:r>
                    </a:p>
                  </a:txBody>
                  <a:tcPr/>
                </a:tc>
                <a:tc>
                  <a:txBody>
                    <a:bodyPr/>
                    <a:lstStyle/>
                    <a:p>
                      <a:pPr algn="ctr"/>
                      <a:r>
                        <a:rPr lang="en-US" sz="2400" b="1"/>
                        <a:t>Measures</a:t>
                      </a:r>
                    </a:p>
                  </a:txBody>
                  <a:tcPr/>
                </a:tc>
                <a:tc>
                  <a:txBody>
                    <a:bodyPr/>
                    <a:lstStyle/>
                    <a:p>
                      <a:pPr algn="ctr"/>
                      <a:r>
                        <a:rPr lang="en-US" sz="2400" b="1"/>
                        <a:t>Metric (Elementary and Middle</a:t>
                      </a:r>
                      <a:r>
                        <a:rPr lang="en-US" sz="2400" b="1" baseline="0"/>
                        <a:t> Schools)</a:t>
                      </a:r>
                      <a:endParaRPr lang="en-US" sz="2400" b="1"/>
                    </a:p>
                  </a:txBody>
                  <a:tcPr/>
                </a:tc>
                <a:extLst>
                  <a:ext uri="{0D108BD9-81ED-4DB2-BD59-A6C34878D82A}">
                    <a16:rowId xmlns="" xmlns:a16="http://schemas.microsoft.com/office/drawing/2014/main" val="10001"/>
                  </a:ext>
                </a:extLst>
              </a:tr>
              <a:tr h="1554480">
                <a:tc>
                  <a:txBody>
                    <a:bodyPr/>
                    <a:lstStyle/>
                    <a:p>
                      <a:r>
                        <a:rPr lang="en-US" sz="2400"/>
                        <a:t>Proficiency</a:t>
                      </a:r>
                    </a:p>
                  </a:txBody>
                  <a:tcPr/>
                </a:tc>
                <a:tc>
                  <a:txBody>
                    <a:bodyPr/>
                    <a:lstStyle/>
                    <a:p>
                      <a:r>
                        <a:rPr lang="en-US" sz="2400"/>
                        <a:t>Reading and mathematics</a:t>
                      </a:r>
                      <a:r>
                        <a:rPr lang="en-US" sz="2400" baseline="0"/>
                        <a:t> tests</a:t>
                      </a:r>
                      <a:endParaRPr lang="en-US" sz="2400"/>
                    </a:p>
                  </a:txBody>
                  <a:tcPr/>
                </a:tc>
                <a:tc>
                  <a:txBody>
                    <a:bodyPr/>
                    <a:lstStyle/>
                    <a:p>
                      <a:pPr marL="342900" indent="-342900">
                        <a:buFont typeface="Arial"/>
                        <a:buChar char="•"/>
                      </a:pPr>
                      <a:r>
                        <a:rPr lang="en-US" sz="2400"/>
                        <a:t>Index Score (0-125)</a:t>
                      </a:r>
                    </a:p>
                    <a:p>
                      <a:pPr marL="342900" indent="-342900">
                        <a:buFont typeface="Arial"/>
                        <a:buChar char="•"/>
                      </a:pPr>
                      <a:r>
                        <a:rPr lang="en-US" sz="2400"/>
                        <a:t>N=0, A=.50, P=1.0, D=1.25</a:t>
                      </a:r>
                    </a:p>
                    <a:p>
                      <a:pPr marL="342900" indent="-342900">
                        <a:buFont typeface="Arial"/>
                        <a:buChar char="•"/>
                      </a:pPr>
                      <a:r>
                        <a:rPr lang="en-US" sz="2400"/>
                        <a:t>Each</a:t>
                      </a:r>
                      <a:r>
                        <a:rPr lang="en-US" sz="2400" baseline="0"/>
                        <a:t> score from r</a:t>
                      </a:r>
                      <a:r>
                        <a:rPr lang="en-US" sz="2400"/>
                        <a:t>eading and mathematics</a:t>
                      </a:r>
                      <a:r>
                        <a:rPr lang="en-US" sz="2400" baseline="0"/>
                        <a:t> </a:t>
                      </a:r>
                      <a:r>
                        <a:rPr lang="en-US" sz="2400"/>
                        <a:t>weighted equally</a:t>
                      </a:r>
                    </a:p>
                  </a:txBody>
                  <a:tcPr/>
                </a:tc>
                <a:extLst>
                  <a:ext uri="{0D108BD9-81ED-4DB2-BD59-A6C34878D82A}">
                    <a16:rowId xmlns="" xmlns:a16="http://schemas.microsoft.com/office/drawing/2014/main" val="10002"/>
                  </a:ext>
                </a:extLst>
              </a:tr>
              <a:tr h="1554480">
                <a:tc>
                  <a:txBody>
                    <a:bodyPr/>
                    <a:lstStyle/>
                    <a:p>
                      <a:r>
                        <a:rPr lang="en-US" sz="2400"/>
                        <a:t>Separate Academic</a:t>
                      </a:r>
                    </a:p>
                  </a:txBody>
                  <a:tcPr/>
                </a:tc>
                <a:tc>
                  <a:txBody>
                    <a:bodyPr/>
                    <a:lstStyle/>
                    <a:p>
                      <a:r>
                        <a:rPr lang="en-US" sz="2400"/>
                        <a:t>Science, social</a:t>
                      </a:r>
                      <a:r>
                        <a:rPr lang="en-US" sz="2400" baseline="0"/>
                        <a:t> studies and writing tests</a:t>
                      </a:r>
                      <a:endParaRPr lang="en-US" sz="2400"/>
                    </a:p>
                  </a:txBody>
                  <a:tcPr/>
                </a:tc>
                <a:tc>
                  <a:txBody>
                    <a:bodyPr/>
                    <a:lstStyle/>
                    <a:p>
                      <a:pPr marL="342900" indent="-342900">
                        <a:buFont typeface="Arial"/>
                        <a:buChar char="•"/>
                      </a:pPr>
                      <a:r>
                        <a:rPr lang="en-US" sz="2400"/>
                        <a:t>Index Score (0-125)</a:t>
                      </a:r>
                    </a:p>
                    <a:p>
                      <a:pPr marL="342900" indent="-342900">
                        <a:buFont typeface="Arial"/>
                        <a:buChar char="•"/>
                      </a:pPr>
                      <a:r>
                        <a:rPr lang="en-US" sz="2400"/>
                        <a:t>N=0, A=.50, P=1.0, D=1.25</a:t>
                      </a:r>
                    </a:p>
                    <a:p>
                      <a:pPr marL="342900" indent="-342900">
                        <a:buFont typeface="Arial"/>
                        <a:buChar char="•"/>
                      </a:pPr>
                      <a:r>
                        <a:rPr lang="en-US" sz="2400"/>
                        <a:t>Each</a:t>
                      </a:r>
                      <a:r>
                        <a:rPr lang="en-US" sz="2400" baseline="0"/>
                        <a:t> score from s</a:t>
                      </a:r>
                      <a:r>
                        <a:rPr lang="en-US" sz="2400"/>
                        <a:t>cience, social</a:t>
                      </a:r>
                      <a:r>
                        <a:rPr lang="en-US" sz="2400" baseline="0"/>
                        <a:t> studies and</a:t>
                      </a:r>
                      <a:r>
                        <a:rPr lang="en-US" sz="2400"/>
                        <a:t> writing</a:t>
                      </a:r>
                      <a:r>
                        <a:rPr lang="en-US" sz="2400" baseline="0"/>
                        <a:t> </a:t>
                      </a:r>
                      <a:r>
                        <a:rPr lang="en-US" sz="2400"/>
                        <a:t>weighted equally</a:t>
                      </a:r>
                    </a:p>
                  </a:txBody>
                  <a:tcPr/>
                </a:tc>
                <a:extLst>
                  <a:ext uri="{0D108BD9-81ED-4DB2-BD59-A6C34878D82A}">
                    <a16:rowId xmlns="" xmlns:a16="http://schemas.microsoft.com/office/drawing/2014/main" val="10003"/>
                  </a:ext>
                </a:extLst>
              </a:tr>
              <a:tr h="1920240">
                <a:tc>
                  <a:txBody>
                    <a:bodyPr/>
                    <a:lstStyle/>
                    <a:p>
                      <a:r>
                        <a:rPr lang="en-US" sz="2400"/>
                        <a:t>Growth</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a:t>Reading and mathematics</a:t>
                      </a:r>
                      <a:r>
                        <a:rPr lang="en-US" sz="2400" baseline="0"/>
                        <a:t> tests, English Language Profi-ciency (ELP) tests</a:t>
                      </a:r>
                      <a:endParaRPr lang="en-US" sz="2400"/>
                    </a:p>
                  </a:txBody>
                  <a:tcPr/>
                </a:tc>
                <a:tc>
                  <a:txBody>
                    <a:bodyPr/>
                    <a:lstStyle/>
                    <a:p>
                      <a:pPr marL="342900" indent="-342900">
                        <a:buFont typeface="Arial"/>
                        <a:buChar char="•"/>
                      </a:pPr>
                      <a:r>
                        <a:rPr lang="en-US" sz="2400"/>
                        <a:t>Growth Score (0 - 300)</a:t>
                      </a:r>
                    </a:p>
                    <a:p>
                      <a:pPr marL="342900" indent="-342900">
                        <a:buFont typeface="Arial"/>
                        <a:buChar char="•"/>
                      </a:pPr>
                      <a:r>
                        <a:rPr lang="en-US" sz="2400"/>
                        <a:t>Value table that assigns points for individual student growth </a:t>
                      </a:r>
                    </a:p>
                    <a:p>
                      <a:pPr marL="342900" indent="-342900">
                        <a:buFont typeface="Arial"/>
                        <a:buChar char="•"/>
                      </a:pPr>
                      <a:r>
                        <a:rPr lang="en-US" sz="2400"/>
                        <a:t>Each</a:t>
                      </a:r>
                      <a:r>
                        <a:rPr lang="en-US" sz="2400" baseline="0"/>
                        <a:t> s</a:t>
                      </a:r>
                      <a:r>
                        <a:rPr lang="en-US" sz="2400"/>
                        <a:t>core from reading (including ELP) and mathematics weighted equally</a:t>
                      </a:r>
                    </a:p>
                  </a:txBody>
                  <a:tcPr/>
                </a:tc>
                <a:extLst>
                  <a:ext uri="{0D108BD9-81ED-4DB2-BD59-A6C34878D82A}">
                    <a16:rowId xmlns="" xmlns:a16="http://schemas.microsoft.com/office/drawing/2014/main" val="10004"/>
                  </a:ext>
                </a:extLst>
              </a:tr>
            </a:tbl>
          </a:graphicData>
        </a:graphic>
      </p:graphicFrame>
      <p:sp>
        <p:nvSpPr>
          <p:cNvPr id="4" name="Footer Placeholder 3"/>
          <p:cNvSpPr>
            <a:spLocks noGrp="1"/>
          </p:cNvSpPr>
          <p:nvPr>
            <p:ph type="ftr" sz="quarter" idx="3"/>
          </p:nvPr>
        </p:nvSpPr>
        <p:spPr/>
        <p:txBody>
          <a:bodyPr/>
          <a:lstStyle/>
          <a:p>
            <a:r>
              <a:rPr lang="en-US" smtClean="0"/>
              <a:t>KDE:OSAA:9/10/2019</a:t>
            </a:r>
            <a:endParaRPr lang="en-US"/>
          </a:p>
        </p:txBody>
      </p:sp>
    </p:spTree>
    <p:extLst>
      <p:ext uri="{BB962C8B-B14F-4D97-AF65-F5344CB8AC3E}">
        <p14:creationId xmlns:p14="http://schemas.microsoft.com/office/powerpoint/2010/main" val="129329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47FE394-A21F-6C4D-8DBE-DA4441057825}" type="slidenum">
              <a:rPr lang="en-US" smtClean="0"/>
              <a:t>8</a:t>
            </a:fld>
            <a:endParaRPr lang="en-US"/>
          </a:p>
        </p:txBody>
      </p:sp>
      <p:graphicFrame>
        <p:nvGraphicFramePr>
          <p:cNvPr id="6" name="Content Placeholder 5" descr="High School Indicators" title="High School Indicators"/>
          <p:cNvGraphicFramePr>
            <a:graphicFrameLocks noGrp="1"/>
          </p:cNvGraphicFramePr>
          <p:nvPr>
            <p:ph idx="4294967295"/>
            <p:extLst/>
          </p:nvPr>
        </p:nvGraphicFramePr>
        <p:xfrm>
          <a:off x="38353" y="-105366"/>
          <a:ext cx="12339942" cy="7329127"/>
        </p:xfrm>
        <a:graphic>
          <a:graphicData uri="http://schemas.openxmlformats.org/drawingml/2006/table">
            <a:tbl>
              <a:tblPr firstRow="1" bandRow="1">
                <a:tableStyleId>{5C22544A-7EE6-4342-B048-85BDC9FD1C3A}</a:tableStyleId>
              </a:tblPr>
              <a:tblGrid>
                <a:gridCol w="1701293">
                  <a:extLst>
                    <a:ext uri="{9D8B030D-6E8A-4147-A177-3AD203B41FA5}">
                      <a16:colId xmlns="" xmlns:a16="http://schemas.microsoft.com/office/drawing/2014/main" val="20000"/>
                    </a:ext>
                  </a:extLst>
                </a:gridCol>
                <a:gridCol w="4262685">
                  <a:extLst>
                    <a:ext uri="{9D8B030D-6E8A-4147-A177-3AD203B41FA5}">
                      <a16:colId xmlns="" xmlns:a16="http://schemas.microsoft.com/office/drawing/2014/main" val="20001"/>
                    </a:ext>
                  </a:extLst>
                </a:gridCol>
                <a:gridCol w="6375964">
                  <a:extLst>
                    <a:ext uri="{9D8B030D-6E8A-4147-A177-3AD203B41FA5}">
                      <a16:colId xmlns="" xmlns:a16="http://schemas.microsoft.com/office/drawing/2014/main" val="20002"/>
                    </a:ext>
                  </a:extLst>
                </a:gridCol>
              </a:tblGrid>
              <a:tr h="457200">
                <a:tc>
                  <a:txBody>
                    <a:bodyPr/>
                    <a:lstStyle/>
                    <a:p>
                      <a:pPr algn="ctr"/>
                      <a:endParaRPr lang="en-US" sz="2400" b="1"/>
                    </a:p>
                  </a:txBody>
                  <a:tcPr>
                    <a:lnL w="12700" cmpd="sng">
                      <a:noFill/>
                    </a:lnL>
                    <a:lnR w="12700" cmpd="sng">
                      <a:noFill/>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1" dirty="0"/>
                        <a:t>High</a:t>
                      </a:r>
                    </a:p>
                  </a:txBody>
                  <a:tcPr>
                    <a:lnL w="12700" cmpd="sng">
                      <a:noFill/>
                    </a:lnL>
                    <a:lnR w="12700" cmpd="sng">
                      <a:noFill/>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1" dirty="0"/>
                        <a:t>Schools</a:t>
                      </a:r>
                    </a:p>
                  </a:txBody>
                  <a:tcPr>
                    <a:lnL w="12700" cmpd="sng">
                      <a:noFill/>
                    </a:lnL>
                    <a:lnR w="12700" cmpd="sng">
                      <a:noFill/>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457200">
                <a:tc>
                  <a:txBody>
                    <a:bodyPr/>
                    <a:lstStyle/>
                    <a:p>
                      <a:pPr algn="ctr"/>
                      <a:r>
                        <a:rPr lang="en-US" sz="2400" b="1" dirty="0"/>
                        <a:t>Indicator</a:t>
                      </a:r>
                    </a:p>
                  </a:txBody>
                  <a:tcPr>
                    <a:lnT w="57150" cap="flat" cmpd="sng" algn="ctr">
                      <a:solidFill>
                        <a:schemeClr val="bg1"/>
                      </a:solidFill>
                      <a:prstDash val="solid"/>
                      <a:round/>
                      <a:headEnd type="none" w="med" len="med"/>
                      <a:tailEnd type="none" w="med" len="med"/>
                    </a:lnT>
                  </a:tcPr>
                </a:tc>
                <a:tc>
                  <a:txBody>
                    <a:bodyPr/>
                    <a:lstStyle/>
                    <a:p>
                      <a:pPr algn="ctr"/>
                      <a:r>
                        <a:rPr lang="en-US" sz="2400" b="1" dirty="0"/>
                        <a:t>Measures</a:t>
                      </a:r>
                    </a:p>
                  </a:txBody>
                  <a:tcPr>
                    <a:lnT w="57150" cap="flat" cmpd="sng" algn="ctr">
                      <a:solidFill>
                        <a:schemeClr val="bg1"/>
                      </a:solidFill>
                      <a:prstDash val="solid"/>
                      <a:round/>
                      <a:headEnd type="none" w="med" len="med"/>
                      <a:tailEnd type="none" w="med" len="med"/>
                    </a:lnT>
                  </a:tcPr>
                </a:tc>
                <a:tc>
                  <a:txBody>
                    <a:bodyPr/>
                    <a:lstStyle/>
                    <a:p>
                      <a:pPr algn="ctr"/>
                      <a:r>
                        <a:rPr lang="en-US" sz="2400" b="1" dirty="0"/>
                        <a:t>Metric</a:t>
                      </a:r>
                    </a:p>
                  </a:txBody>
                  <a:tcPr>
                    <a:lnT w="5715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1"/>
                  </a:ext>
                </a:extLst>
              </a:tr>
              <a:tr h="1188720">
                <a:tc>
                  <a:txBody>
                    <a:bodyPr/>
                    <a:lstStyle/>
                    <a:p>
                      <a:r>
                        <a:rPr lang="en-US" sz="2400" dirty="0"/>
                        <a:t>Proficiency</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400" dirty="0"/>
                        <a:t>Reading and mathematics</a:t>
                      </a:r>
                      <a:r>
                        <a:rPr lang="en-US" sz="2400" baseline="0" dirty="0"/>
                        <a:t> sections from ACT (</a:t>
                      </a:r>
                      <a:r>
                        <a:rPr lang="en-US" sz="2400" dirty="0"/>
                        <a:t>weighted equally)</a:t>
                      </a:r>
                    </a:p>
                  </a:txBody>
                  <a:tcPr/>
                </a:tc>
                <a:tc>
                  <a:txBody>
                    <a:bodyPr/>
                    <a:lstStyle/>
                    <a:p>
                      <a:pPr marL="342900" indent="-342900">
                        <a:buFont typeface="Arial"/>
                        <a:buChar char="•"/>
                      </a:pPr>
                      <a:r>
                        <a:rPr lang="en-US" sz="2400" dirty="0"/>
                        <a:t>Index Score (0-125)</a:t>
                      </a:r>
                    </a:p>
                    <a:p>
                      <a:pPr marL="342900" indent="-342900">
                        <a:buFont typeface="Arial"/>
                        <a:buChar char="•"/>
                      </a:pPr>
                      <a:r>
                        <a:rPr lang="en-US" sz="2400" dirty="0"/>
                        <a:t>N=0, A=.50, P=1.0, D=1.25 (ACT levels)</a:t>
                      </a:r>
                    </a:p>
                  </a:txBody>
                  <a:tcPr/>
                </a:tc>
                <a:extLst>
                  <a:ext uri="{0D108BD9-81ED-4DB2-BD59-A6C34878D82A}">
                    <a16:rowId xmlns="" xmlns:a16="http://schemas.microsoft.com/office/drawing/2014/main" val="10002"/>
                  </a:ext>
                </a:extLst>
              </a:tr>
              <a:tr h="822960">
                <a:tc>
                  <a:txBody>
                    <a:bodyPr/>
                    <a:lstStyle/>
                    <a:p>
                      <a:r>
                        <a:rPr lang="en-US" sz="2400" dirty="0"/>
                        <a:t>Separate Academic</a:t>
                      </a:r>
                    </a:p>
                  </a:txBody>
                  <a:tcPr/>
                </a:tc>
                <a:tc>
                  <a:txBody>
                    <a:bodyPr/>
                    <a:lstStyle/>
                    <a:p>
                      <a:r>
                        <a:rPr lang="en-US" sz="2400" dirty="0"/>
                        <a:t>Science</a:t>
                      </a:r>
                      <a:r>
                        <a:rPr lang="en-US" sz="2400" baseline="0" dirty="0"/>
                        <a:t> and writing tests</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2400" baseline="0" dirty="0"/>
                        <a:t>(</a:t>
                      </a:r>
                      <a:r>
                        <a:rPr lang="en-US" sz="2400" dirty="0"/>
                        <a:t>weighted equally)</a:t>
                      </a:r>
                    </a:p>
                  </a:txBody>
                  <a:tcPr/>
                </a:tc>
                <a:tc>
                  <a:txBody>
                    <a:bodyPr/>
                    <a:lstStyle/>
                    <a:p>
                      <a:pPr marL="342900" indent="-342900">
                        <a:buFont typeface="Arial"/>
                        <a:buChar char="•"/>
                      </a:pPr>
                      <a:r>
                        <a:rPr lang="en-US" sz="2400" dirty="0"/>
                        <a:t>Index Score (0-125)</a:t>
                      </a:r>
                    </a:p>
                    <a:p>
                      <a:pPr marL="342900" indent="-342900">
                        <a:buFont typeface="Arial"/>
                        <a:buChar char="•"/>
                      </a:pPr>
                      <a:r>
                        <a:rPr lang="en-US" sz="2400" dirty="0"/>
                        <a:t>N=0, A=.50, P=1.0, D=1.25</a:t>
                      </a:r>
                    </a:p>
                  </a:txBody>
                  <a:tcPr/>
                </a:tc>
                <a:extLst>
                  <a:ext uri="{0D108BD9-81ED-4DB2-BD59-A6C34878D82A}">
                    <a16:rowId xmlns="" xmlns:a16="http://schemas.microsoft.com/office/drawing/2014/main" val="10005"/>
                  </a:ext>
                </a:extLst>
              </a:tr>
              <a:tr h="3017520">
                <a:tc>
                  <a:txBody>
                    <a:bodyPr/>
                    <a:lstStyle/>
                    <a:p>
                      <a:r>
                        <a:rPr lang="en-US" sz="2400" dirty="0"/>
                        <a:t>Transition Readiness</a:t>
                      </a:r>
                    </a:p>
                  </a:txBody>
                  <a:tcPr/>
                </a:tc>
                <a:tc>
                  <a:txBody>
                    <a:bodyPr/>
                    <a:lstStyle/>
                    <a:p>
                      <a:pPr marL="0" marR="0" indent="0" algn="l" rtl="0" eaLnBrk="1" fontAlgn="auto" latinLnBrk="0" hangingPunct="1">
                        <a:lnSpc>
                          <a:spcPct val="100000"/>
                        </a:lnSpc>
                        <a:spcBef>
                          <a:spcPts val="0"/>
                        </a:spcBef>
                        <a:spcAft>
                          <a:spcPts val="0"/>
                        </a:spcAft>
                        <a:buFontTx/>
                        <a:buNone/>
                      </a:pPr>
                      <a:r>
                        <a:rPr lang="en-US" sz="2400" dirty="0"/>
                        <a:t>Academic</a:t>
                      </a:r>
                      <a:r>
                        <a:rPr lang="en-US" sz="2400" baseline="0" dirty="0"/>
                        <a:t> Readiness, (ACT, College Placement, Dual Credit,  AP, IB, CAI, ELP)</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baseline="0" dirty="0"/>
                        <a:t>Career Readiness</a:t>
                      </a:r>
                    </a:p>
                    <a:p>
                      <a:pPr marL="0" marR="0" indent="0" algn="l" rtl="0" eaLnBrk="1" fontAlgn="auto" latinLnBrk="0" hangingPunct="1">
                        <a:lnSpc>
                          <a:spcPct val="100000"/>
                        </a:lnSpc>
                        <a:spcBef>
                          <a:spcPts val="0"/>
                        </a:spcBef>
                        <a:spcAft>
                          <a:spcPts val="0"/>
                        </a:spcAft>
                        <a:buFontTx/>
                        <a:buNone/>
                      </a:pPr>
                      <a:r>
                        <a:rPr lang="en-US" sz="2400" baseline="0" dirty="0"/>
                        <a:t>(Ind. Cert., CTE EOP exam, Exceptional Work Experience, Apprenticeship)</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baseline="0" dirty="0"/>
                        <a:t>ELP attainment (ACCESS)</a:t>
                      </a:r>
                      <a:endParaRPr lang="en-US" sz="2400" dirty="0"/>
                    </a:p>
                  </a:txBody>
                  <a:tcPr/>
                </a:tc>
                <a:tc>
                  <a:txBody>
                    <a:bodyPr/>
                    <a:lstStyle/>
                    <a:p>
                      <a:pPr marL="342900" indent="-342900">
                        <a:buFont typeface="Arial"/>
                        <a:buChar char="•"/>
                      </a:pPr>
                      <a:r>
                        <a:rPr lang="en-US" sz="2400" dirty="0"/>
                        <a:t>Transition Readiness Rate (0-100)</a:t>
                      </a:r>
                    </a:p>
                    <a:p>
                      <a:pPr marL="342900" indent="-342900">
                        <a:buFont typeface="Arial"/>
                        <a:buChar char="•"/>
                      </a:pPr>
                      <a:r>
                        <a:rPr lang="en-US" sz="2400" dirty="0"/>
                        <a:t>Percentage of graduates who have a high school</a:t>
                      </a:r>
                      <a:r>
                        <a:rPr lang="en-US" sz="2400" baseline="0" dirty="0"/>
                        <a:t> diploma and also </a:t>
                      </a:r>
                      <a:r>
                        <a:rPr lang="en-US" sz="2400" dirty="0"/>
                        <a:t>demonstrate Academic or Career Readiness</a:t>
                      </a:r>
                    </a:p>
                    <a:p>
                      <a:pPr marL="342900" indent="-342900">
                        <a:buFont typeface="Arial"/>
                        <a:buChar char="•"/>
                      </a:pPr>
                      <a:r>
                        <a:rPr lang="en-US" sz="2400" kern="1200" dirty="0">
                          <a:solidFill>
                            <a:schemeClr val="dk1"/>
                          </a:solidFill>
                          <a:latin typeface="+mn-lt"/>
                          <a:ea typeface="+mn-ea"/>
                          <a:cs typeface="+mn-cs"/>
                        </a:rPr>
                        <a:t>ELs anytime throughout high school</a:t>
                      </a:r>
                    </a:p>
                  </a:txBody>
                  <a:tcPr/>
                </a:tc>
                <a:extLst>
                  <a:ext uri="{0D108BD9-81ED-4DB2-BD59-A6C34878D82A}">
                    <a16:rowId xmlns="" xmlns:a16="http://schemas.microsoft.com/office/drawing/2014/main" val="10003"/>
                  </a:ext>
                </a:extLst>
              </a:tr>
              <a:tr h="1385527">
                <a:tc>
                  <a:txBody>
                    <a:bodyPr/>
                    <a:lstStyle/>
                    <a:p>
                      <a:r>
                        <a:rPr lang="en-US" sz="2400" dirty="0"/>
                        <a:t>Graduation </a:t>
                      </a:r>
                      <a:endParaRPr lang="en-US" sz="2400"/>
                    </a:p>
                  </a:txBody>
                  <a:tcPr/>
                </a:tc>
                <a:tc>
                  <a:txBody>
                    <a:bodyPr/>
                    <a:lstStyle/>
                    <a:p>
                      <a:r>
                        <a:rPr lang="en-US" sz="2400" dirty="0"/>
                        <a:t>4- and 5-year Graduation Rates</a:t>
                      </a:r>
                    </a:p>
                  </a:txBody>
                  <a:tcPr/>
                </a:tc>
                <a:tc>
                  <a:txBody>
                    <a:bodyPr/>
                    <a:lstStyle/>
                    <a:p>
                      <a:pPr marL="342900" indent="-342900">
                        <a:buFont typeface="Arial"/>
                        <a:buChar char="•"/>
                      </a:pPr>
                      <a:r>
                        <a:rPr lang="en-US" sz="2400" dirty="0"/>
                        <a:t>Percentage of </a:t>
                      </a:r>
                      <a:r>
                        <a:rPr lang="en-US" sz="2400" baseline="0" dirty="0"/>
                        <a:t>grade 9 students (adjusted) who graduated in 4 or 5 years</a:t>
                      </a:r>
                    </a:p>
                    <a:p>
                      <a:pPr marL="342900" indent="-342900">
                        <a:buFont typeface="Arial"/>
                        <a:buChar char="•"/>
                      </a:pPr>
                      <a:r>
                        <a:rPr lang="en-US" sz="2400" baseline="0" dirty="0"/>
                        <a:t>Average of 4- and 5-year rates (0-100)</a:t>
                      </a:r>
                      <a:endParaRPr lang="en-US" sz="2400" dirty="0"/>
                    </a:p>
                  </a:txBody>
                  <a:tcPr/>
                </a:tc>
                <a:extLst>
                  <a:ext uri="{0D108BD9-81ED-4DB2-BD59-A6C34878D82A}">
                    <a16:rowId xmlns="" xmlns:a16="http://schemas.microsoft.com/office/drawing/2014/main" val="10004"/>
                  </a:ext>
                </a:extLst>
              </a:tr>
            </a:tbl>
          </a:graphicData>
        </a:graphic>
      </p:graphicFrame>
      <p:sp>
        <p:nvSpPr>
          <p:cNvPr id="3" name="Footer Placeholder 2"/>
          <p:cNvSpPr>
            <a:spLocks noGrp="1"/>
          </p:cNvSpPr>
          <p:nvPr>
            <p:ph type="ftr" sz="quarter" idx="3"/>
          </p:nvPr>
        </p:nvSpPr>
        <p:spPr/>
        <p:txBody>
          <a:bodyPr/>
          <a:lstStyle/>
          <a:p>
            <a:r>
              <a:rPr lang="en-US" smtClean="0"/>
              <a:t>KDE:OSAA:9/10/2019</a:t>
            </a:r>
            <a:endParaRPr lang="en-US"/>
          </a:p>
        </p:txBody>
      </p:sp>
    </p:spTree>
    <p:extLst>
      <p:ext uri="{BB962C8B-B14F-4D97-AF65-F5344CB8AC3E}">
        <p14:creationId xmlns:p14="http://schemas.microsoft.com/office/powerpoint/2010/main" val="493119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pPr/>
              <a:t>9</a:t>
            </a:fld>
            <a:endParaRPr lang="en-US"/>
          </a:p>
        </p:txBody>
      </p:sp>
      <p:sp>
        <p:nvSpPr>
          <p:cNvPr id="5" name="Footer Placeholder 4"/>
          <p:cNvSpPr>
            <a:spLocks noGrp="1"/>
          </p:cNvSpPr>
          <p:nvPr>
            <p:ph type="ftr" sz="quarter" idx="3"/>
          </p:nvPr>
        </p:nvSpPr>
        <p:spPr/>
        <p:txBody>
          <a:bodyPr/>
          <a:lstStyle/>
          <a:p>
            <a:r>
              <a:rPr lang="en-US" smtClean="0"/>
              <a:t>KDE:OSAA:9/10/2019</a:t>
            </a:r>
            <a:endParaRPr lang="en-US"/>
          </a:p>
        </p:txBody>
      </p:sp>
      <p:graphicFrame>
        <p:nvGraphicFramePr>
          <p:cNvPr id="6" name="Table 1"/>
          <p:cNvGraphicFramePr>
            <a:graphicFrameLocks noGrp="1"/>
          </p:cNvGraphicFramePr>
          <p:nvPr>
            <p:extLst/>
          </p:nvPr>
        </p:nvGraphicFramePr>
        <p:xfrm>
          <a:off x="63065" y="491885"/>
          <a:ext cx="9663693" cy="4921055"/>
        </p:xfrm>
        <a:graphic>
          <a:graphicData uri="http://schemas.openxmlformats.org/drawingml/2006/table">
            <a:tbl>
              <a:tblPr firstRow="1" firstCol="1" bandRow="1">
                <a:tableStyleId>{5C22544A-7EE6-4342-B048-85BDC9FD1C3A}</a:tableStyleId>
              </a:tblPr>
              <a:tblGrid>
                <a:gridCol w="1631921">
                  <a:extLst>
                    <a:ext uri="{9D8B030D-6E8A-4147-A177-3AD203B41FA5}">
                      <a16:colId xmlns="" xmlns:a16="http://schemas.microsoft.com/office/drawing/2014/main" val="20000"/>
                    </a:ext>
                  </a:extLst>
                </a:gridCol>
                <a:gridCol w="1488919">
                  <a:extLst>
                    <a:ext uri="{9D8B030D-6E8A-4147-A177-3AD203B41FA5}">
                      <a16:colId xmlns="" xmlns:a16="http://schemas.microsoft.com/office/drawing/2014/main" val="20001"/>
                    </a:ext>
                  </a:extLst>
                </a:gridCol>
                <a:gridCol w="1524971">
                  <a:extLst>
                    <a:ext uri="{9D8B030D-6E8A-4147-A177-3AD203B41FA5}">
                      <a16:colId xmlns="" xmlns:a16="http://schemas.microsoft.com/office/drawing/2014/main" val="20002"/>
                    </a:ext>
                  </a:extLst>
                </a:gridCol>
                <a:gridCol w="1384371">
                  <a:extLst>
                    <a:ext uri="{9D8B030D-6E8A-4147-A177-3AD203B41FA5}">
                      <a16:colId xmlns="" xmlns:a16="http://schemas.microsoft.com/office/drawing/2014/main" val="20003"/>
                    </a:ext>
                  </a:extLst>
                </a:gridCol>
                <a:gridCol w="1283424">
                  <a:extLst>
                    <a:ext uri="{9D8B030D-6E8A-4147-A177-3AD203B41FA5}">
                      <a16:colId xmlns="" xmlns:a16="http://schemas.microsoft.com/office/drawing/2014/main" val="20004"/>
                    </a:ext>
                  </a:extLst>
                </a:gridCol>
                <a:gridCol w="1363160">
                  <a:extLst>
                    <a:ext uri="{9D8B030D-6E8A-4147-A177-3AD203B41FA5}">
                      <a16:colId xmlns="" xmlns:a16="http://schemas.microsoft.com/office/drawing/2014/main" val="20005"/>
                    </a:ext>
                  </a:extLst>
                </a:gridCol>
                <a:gridCol w="986927">
                  <a:extLst>
                    <a:ext uri="{9D8B030D-6E8A-4147-A177-3AD203B41FA5}">
                      <a16:colId xmlns="" xmlns:a16="http://schemas.microsoft.com/office/drawing/2014/main" val="20006"/>
                    </a:ext>
                  </a:extLst>
                </a:gridCol>
              </a:tblGrid>
              <a:tr h="832419">
                <a:tc gridSpan="7">
                  <a:txBody>
                    <a:bodyPr/>
                    <a:lstStyle/>
                    <a:p>
                      <a:pPr marL="0" marR="0" algn="ctr">
                        <a:spcBef>
                          <a:spcPts val="0"/>
                        </a:spcBef>
                        <a:spcAft>
                          <a:spcPts val="0"/>
                        </a:spcAft>
                      </a:pPr>
                      <a:r>
                        <a:rPr lang="en-US" sz="3200" u="none">
                          <a:effectLst/>
                        </a:rPr>
                        <a:t>Overall Accountability Weights</a:t>
                      </a:r>
                      <a:endParaRPr lang="en-US" sz="3200" u="none">
                        <a:effectLst/>
                        <a:latin typeface="Calibri" panose="020F0502020204030204" pitchFamily="34"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2414127">
                <a:tc>
                  <a:txBody>
                    <a:bodyPr/>
                    <a:lstStyle/>
                    <a:p>
                      <a:pPr marL="0" marR="0" algn="just">
                        <a:spcBef>
                          <a:spcPts val="0"/>
                        </a:spcBef>
                        <a:spcAft>
                          <a:spcPts val="0"/>
                        </a:spcAft>
                      </a:pPr>
                      <a:endParaRPr lang="en-US" sz="2000">
                        <a:effectLst/>
                        <a:latin typeface="Calibri" panose="020F0502020204030204" pitchFamily="34" charset="0"/>
                        <a:ea typeface="Calibri" panose="020F0502020204030204" pitchFamily="34" charset="0"/>
                      </a:endParaRPr>
                    </a:p>
                  </a:txBody>
                  <a:tcPr marL="68580" marR="68580" marT="0" marB="0"/>
                </a:tc>
                <a:tc>
                  <a:txBody>
                    <a:bodyPr/>
                    <a:lstStyle/>
                    <a:p>
                      <a:pPr marL="0" marR="0" algn="l">
                        <a:spcBef>
                          <a:spcPts val="0"/>
                        </a:spcBef>
                        <a:spcAft>
                          <a:spcPts val="0"/>
                        </a:spcAft>
                      </a:pPr>
                      <a:r>
                        <a:rPr lang="en-US" sz="1600">
                          <a:effectLst/>
                        </a:rPr>
                        <a:t>Proficiency</a:t>
                      </a:r>
                    </a:p>
                    <a:p>
                      <a:pPr marL="0" marR="0" algn="l">
                        <a:spcBef>
                          <a:spcPts val="0"/>
                        </a:spcBef>
                        <a:spcAft>
                          <a:spcPts val="0"/>
                        </a:spcAft>
                      </a:pPr>
                      <a:r>
                        <a:rPr lang="en-US" sz="1600">
                          <a:effectLst/>
                        </a:rPr>
                        <a:t>(Reading and Mathematics)</a:t>
                      </a:r>
                      <a:endParaRPr lang="en-US" sz="1600">
                        <a:effectLst/>
                        <a:latin typeface="Calibri"/>
                        <a:ea typeface="Calibri" panose="020F0502020204030204" pitchFamily="34" charset="0"/>
                      </a:endParaRPr>
                    </a:p>
                  </a:txBody>
                  <a:tcPr marL="68580" marR="68580" marT="0" marB="0"/>
                </a:tc>
                <a:tc>
                  <a:txBody>
                    <a:bodyPr/>
                    <a:lstStyle/>
                    <a:p>
                      <a:pPr marL="0" marR="0" algn="l">
                        <a:spcBef>
                          <a:spcPts val="0"/>
                        </a:spcBef>
                        <a:spcAft>
                          <a:spcPts val="0"/>
                        </a:spcAft>
                      </a:pPr>
                      <a:r>
                        <a:rPr lang="en-US" sz="1600">
                          <a:effectLst/>
                        </a:rPr>
                        <a:t>Separate Academic  (Science, Social Studies and Writing)</a:t>
                      </a:r>
                      <a:endParaRPr lang="en-US" sz="1600">
                        <a:effectLst/>
                        <a:latin typeface="Calibri"/>
                        <a:ea typeface="Calibri" panose="020F0502020204030204" pitchFamily="34" charset="0"/>
                      </a:endParaRPr>
                    </a:p>
                  </a:txBody>
                  <a:tcPr marL="68580" marR="68580" marT="0" marB="0"/>
                </a:tc>
                <a:tc>
                  <a:txBody>
                    <a:bodyPr/>
                    <a:lstStyle/>
                    <a:p>
                      <a:pPr marL="0" marR="0" algn="l">
                        <a:spcBef>
                          <a:spcPts val="0"/>
                        </a:spcBef>
                        <a:spcAft>
                          <a:spcPts val="0"/>
                        </a:spcAft>
                      </a:pPr>
                      <a:r>
                        <a:rPr lang="en-US" sz="1600">
                          <a:effectLst/>
                        </a:rPr>
                        <a:t>Growth</a:t>
                      </a:r>
                    </a:p>
                    <a:p>
                      <a:pPr marL="0" marR="0" algn="l">
                        <a:spcBef>
                          <a:spcPts val="0"/>
                        </a:spcBef>
                        <a:spcAft>
                          <a:spcPts val="0"/>
                        </a:spcAft>
                      </a:pPr>
                      <a:r>
                        <a:rPr lang="en-US" sz="1600">
                          <a:effectLst/>
                        </a:rPr>
                        <a:t>(including English Language Learners)</a:t>
                      </a:r>
                      <a:endParaRPr lang="en-US" sz="1600">
                        <a:effectLst/>
                        <a:latin typeface="Calibri"/>
                        <a:ea typeface="Calibri" panose="020F0502020204030204" pitchFamily="34" charset="0"/>
                      </a:endParaRPr>
                    </a:p>
                  </a:txBody>
                  <a:tcPr marL="68580" marR="68580" marT="0" marB="0"/>
                </a:tc>
                <a:tc>
                  <a:txBody>
                    <a:bodyPr/>
                    <a:lstStyle/>
                    <a:p>
                      <a:pPr marL="0" marR="0" algn="l">
                        <a:spcBef>
                          <a:spcPts val="0"/>
                        </a:spcBef>
                        <a:spcAft>
                          <a:spcPts val="0"/>
                        </a:spcAft>
                      </a:pPr>
                      <a:r>
                        <a:rPr lang="en-US" sz="1600">
                          <a:effectLst/>
                        </a:rPr>
                        <a:t>Quality of School Climate and Safety</a:t>
                      </a:r>
                      <a:endParaRPr lang="en-US" sz="1600">
                        <a:effectLst/>
                        <a:latin typeface="Calibri"/>
                        <a:ea typeface="Calibri" panose="020F0502020204030204" pitchFamily="34" charset="0"/>
                      </a:endParaRPr>
                    </a:p>
                  </a:txBody>
                  <a:tcPr marL="68580" marR="68580" marT="0" marB="0"/>
                </a:tc>
                <a:tc>
                  <a:txBody>
                    <a:bodyPr/>
                    <a:lstStyle/>
                    <a:p>
                      <a:pPr marL="0" marR="0" algn="l">
                        <a:spcBef>
                          <a:spcPts val="0"/>
                        </a:spcBef>
                        <a:spcAft>
                          <a:spcPts val="0"/>
                        </a:spcAft>
                      </a:pPr>
                      <a:r>
                        <a:rPr lang="en-US" sz="1600">
                          <a:effectLst/>
                        </a:rPr>
                        <a:t>Transition Readiness</a:t>
                      </a:r>
                    </a:p>
                    <a:p>
                      <a:pPr marL="0" marR="0" algn="l">
                        <a:spcBef>
                          <a:spcPts val="0"/>
                        </a:spcBef>
                        <a:spcAft>
                          <a:spcPts val="0"/>
                        </a:spcAft>
                      </a:pPr>
                      <a:r>
                        <a:rPr lang="en-US" sz="1600">
                          <a:effectLst/>
                        </a:rPr>
                        <a:t>(including English language) learners)</a:t>
                      </a:r>
                      <a:endParaRPr lang="en-US" sz="1600">
                        <a:effectLst/>
                        <a:latin typeface="Calibri"/>
                        <a:ea typeface="Calibri" panose="020F0502020204030204" pitchFamily="34" charset="0"/>
                      </a:endParaRPr>
                    </a:p>
                  </a:txBody>
                  <a:tcPr marL="68580" marR="68580" marT="0" marB="0"/>
                </a:tc>
                <a:tc>
                  <a:txBody>
                    <a:bodyPr/>
                    <a:lstStyle/>
                    <a:p>
                      <a:pPr marL="0" marR="0" algn="l">
                        <a:spcBef>
                          <a:spcPts val="0"/>
                        </a:spcBef>
                        <a:spcAft>
                          <a:spcPts val="0"/>
                        </a:spcAft>
                      </a:pPr>
                      <a:r>
                        <a:rPr lang="en-US" sz="1600">
                          <a:effectLst/>
                        </a:rPr>
                        <a:t>Graduation </a:t>
                      </a:r>
                    </a:p>
                    <a:p>
                      <a:pPr marL="0" marR="0" algn="l">
                        <a:spcBef>
                          <a:spcPts val="0"/>
                        </a:spcBef>
                        <a:spcAft>
                          <a:spcPts val="0"/>
                        </a:spcAft>
                      </a:pPr>
                      <a:r>
                        <a:rPr lang="en-US" sz="1600">
                          <a:effectLst/>
                        </a:rPr>
                        <a:t>(4 and 5 year cohort)</a:t>
                      </a:r>
                      <a:endParaRPr lang="en-US" sz="1600">
                        <a:effectLst/>
                        <a:latin typeface="Calibri"/>
                        <a:ea typeface="Calibri" panose="020F0502020204030204" pitchFamily="34" charset="0"/>
                      </a:endParaRPr>
                    </a:p>
                  </a:txBody>
                  <a:tcPr marL="68580" marR="68580" marT="0" marB="0"/>
                </a:tc>
                <a:extLst>
                  <a:ext uri="{0D108BD9-81ED-4DB2-BD59-A6C34878D82A}">
                    <a16:rowId xmlns="" xmlns:a16="http://schemas.microsoft.com/office/drawing/2014/main" val="10001"/>
                  </a:ext>
                </a:extLst>
              </a:tr>
              <a:tr h="1004705">
                <a:tc>
                  <a:txBody>
                    <a:bodyPr/>
                    <a:lstStyle/>
                    <a:p>
                      <a:pPr marL="0" marR="0" algn="just">
                        <a:spcBef>
                          <a:spcPts val="0"/>
                        </a:spcBef>
                        <a:spcAft>
                          <a:spcPts val="0"/>
                        </a:spcAft>
                      </a:pPr>
                      <a:r>
                        <a:rPr lang="en-US" sz="2000">
                          <a:effectLst/>
                        </a:rPr>
                        <a:t>Elementary/ Middle Schools</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35</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26</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35</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4</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a:t>
                      </a:r>
                      <a:endParaRPr lang="en-US" sz="20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2"/>
                  </a:ext>
                </a:extLst>
              </a:tr>
              <a:tr h="669804">
                <a:tc>
                  <a:txBody>
                    <a:bodyPr/>
                    <a:lstStyle/>
                    <a:p>
                      <a:pPr marL="0" marR="0" algn="just">
                        <a:spcBef>
                          <a:spcPts val="0"/>
                        </a:spcBef>
                        <a:spcAft>
                          <a:spcPts val="0"/>
                        </a:spcAft>
                      </a:pPr>
                      <a:r>
                        <a:rPr lang="en-US" sz="2000">
                          <a:effectLst/>
                        </a:rPr>
                        <a:t>High Schools</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45</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15</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4</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30</a:t>
                      </a:r>
                      <a:endParaRPr lang="en-US" sz="20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 6</a:t>
                      </a:r>
                      <a:endParaRPr lang="en-US" sz="20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06061398"/>
      </p:ext>
    </p:extLst>
  </p:cSld>
  <p:clrMapOvr>
    <a:masterClrMapping/>
  </p:clrMapOvr>
</p:sld>
</file>

<file path=ppt/theme/theme1.xml><?xml version="1.0" encoding="utf-8"?>
<a:theme xmlns:a="http://schemas.openxmlformats.org/drawingml/2006/main" name="1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bc9d522-2386-425a-9f2a-a617cf877ec0"/>
    <Publication_x0020_Date xmlns="b062eb0a-ada4-4626-816e-5cd0be926cfe" xsi:nil="true"/>
    <Vendor xmlns="b062eb0a-ada4-4626-816e-5cd0be926cfe" xsi:nil="true"/>
    <Assessment xmlns="b062eb0a-ada4-4626-816e-5cd0be926cfe"/>
    <Event1 xmlns="b062eb0a-ada4-4626-816e-5cd0be926cfe"/>
    <Final_x0020_Version xmlns="e933af85-a9ee-4a70-b6e0-74d4f32bb51d">false</Final_x0020_Vers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D2EE901F743A4CAD78AC6D3745579E" ma:contentTypeVersion="16" ma:contentTypeDescription="Create a new document." ma:contentTypeScope="" ma:versionID="bb2c0bddf5bfc8df12d6f0dd34e8fdb9">
  <xsd:schema xmlns:xsd="http://www.w3.org/2001/XMLSchema" xmlns:xs="http://www.w3.org/2001/XMLSchema" xmlns:p="http://schemas.microsoft.com/office/2006/metadata/properties" xmlns:ns2="cf3aa28c-8d44-408c-a5ca-996a87f6cd59" xmlns:ns3="b062eb0a-ada4-4626-816e-5cd0be926cfe" xmlns:ns4="e933af85-a9ee-4a70-b6e0-74d4f32bb51d" xmlns:ns5="5bc9d522-2386-425a-9f2a-a617cf877ec0" xmlns:ns6="c8aeabe4-0dec-4482-a76a-bb57f37294f4" targetNamespace="http://schemas.microsoft.com/office/2006/metadata/properties" ma:root="true" ma:fieldsID="8b8a2fba16630e2ca19a4936f898989b" ns2:_="" ns3:_="" ns4:_="" ns5:_="" ns6:_="">
    <xsd:import namespace="cf3aa28c-8d44-408c-a5ca-996a87f6cd59"/>
    <xsd:import namespace="b062eb0a-ada4-4626-816e-5cd0be926cfe"/>
    <xsd:import namespace="e933af85-a9ee-4a70-b6e0-74d4f32bb51d"/>
    <xsd:import namespace="5bc9d522-2386-425a-9f2a-a617cf877ec0"/>
    <xsd:import namespace="c8aeabe4-0dec-4482-a76a-bb57f37294f4"/>
    <xsd:element name="properties">
      <xsd:complexType>
        <xsd:sequence>
          <xsd:element name="documentManagement">
            <xsd:complexType>
              <xsd:all>
                <xsd:element ref="ns2:_dlc_DocId" minOccurs="0"/>
                <xsd:element ref="ns2:_dlc_DocIdUrl" minOccurs="0"/>
                <xsd:element ref="ns2:_dlc_DocIdPersistId" minOccurs="0"/>
                <xsd:element ref="ns3:Assessment" minOccurs="0"/>
                <xsd:element ref="ns3:Event1" minOccurs="0"/>
                <xsd:element ref="ns3:Publication_x0020_Date" minOccurs="0"/>
                <xsd:element ref="ns3:Vendor" minOccurs="0"/>
                <xsd:element ref="ns4:Final_x0020_Version" minOccurs="0"/>
                <xsd:element ref="ns5:TaxCatchAll" minOccurs="0"/>
                <xsd:element ref="ns6:SharedWithUsers" minOccurs="0"/>
                <xsd:element ref="ns2: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3aa28c-8d44-408c-a5ca-996a87f6cd5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62eb0a-ada4-4626-816e-5cd0be926cfe" elementFormDefault="qualified">
    <xsd:import namespace="http://schemas.microsoft.com/office/2006/documentManagement/types"/>
    <xsd:import namespace="http://schemas.microsoft.com/office/infopath/2007/PartnerControls"/>
    <xsd:element name="Assessment" ma:index="11" nillable="true" ma:displayName="Assessment" ma:internalName="Assessment">
      <xsd:complexType>
        <xsd:complexContent>
          <xsd:extension base="dms:MultiChoice">
            <xsd:sequence>
              <xsd:element name="Value" maxOccurs="unbounded" minOccurs="0" nillable="true">
                <xsd:simpleType>
                  <xsd:restriction base="dms:Choice">
                    <xsd:enumeration value="ACCESS"/>
                    <xsd:enumeration value="ACT"/>
                    <xsd:enumeration value="Alternate K-PREP"/>
                    <xsd:enumeration value="AP"/>
                    <xsd:enumeration value="ASVAB"/>
                    <xsd:enumeration value="Brigance"/>
                    <xsd:enumeration value="Compass"/>
                    <xsd:enumeration value="EOC"/>
                    <xsd:enumeration value="Explore"/>
                    <xsd:enumeration value="KOSSA"/>
                    <xsd:enumeration value="K-PREP"/>
                    <xsd:enumeration value="KYOTE"/>
                    <xsd:enumeration value="Plan"/>
                    <xsd:enumeration value="SAT10"/>
                    <xsd:enumeration value="WorkKeys"/>
                    <xsd:enumeration value="Other"/>
                  </xsd:restriction>
                </xsd:simpleType>
              </xsd:element>
            </xsd:sequence>
          </xsd:extension>
        </xsd:complexContent>
      </xsd:complexType>
    </xsd:element>
    <xsd:element name="Event1" ma:index="12" nillable="true" ma:displayName="Event" ma:description="Where this document has been distributed." ma:internalName="Event1">
      <xsd:complexType>
        <xsd:complexContent>
          <xsd:extension base="dms:MultiChoice">
            <xsd:sequence>
              <xsd:element name="Value" maxOccurs="unbounded" minOccurs="0" nillable="true">
                <xsd:simpleType>
                  <xsd:restriction base="dms:Choice">
                    <xsd:enumeration value="CPE"/>
                    <xsd:enumeration value="DAC Meeting"/>
                    <xsd:enumeration value="KAAC"/>
                    <xsd:enumeration value="KASA"/>
                    <xsd:enumeration value="KASB"/>
                    <xsd:enumeration value="KASC"/>
                    <xsd:enumeration value="KBE"/>
                    <xsd:enumeration value="NTAPAA"/>
                    <xsd:enumeration value="OEA"/>
                    <xsd:enumeration value="SCAAC"/>
                    <xsd:enumeration value="Training"/>
                    <xsd:enumeration value="Other"/>
                  </xsd:restriction>
                </xsd:simpleType>
              </xsd:element>
            </xsd:sequence>
          </xsd:extension>
        </xsd:complexContent>
      </xsd:complexType>
    </xsd:element>
    <xsd:element name="Publication_x0020_Date" ma:index="13" nillable="true" ma:displayName="Publication Date" ma:description="Date this document was distributed" ma:format="DateOnly" ma:internalName="Publication_x0020_Date">
      <xsd:simpleType>
        <xsd:restriction base="dms:DateTime"/>
      </xsd:simpleType>
    </xsd:element>
    <xsd:element name="Vendor" ma:index="14" nillable="true" ma:displayName="Vendor" ma:description="For documents not created by OAA, such as vendors." ma:format="Dropdown" ma:internalName="Vendor">
      <xsd:simpleType>
        <xsd:restriction base="dms:Choice">
          <xsd:enumeration value="Pearson"/>
          <xsd:enumeration value="ACT"/>
          <xsd:enumeration value="HumRRO"/>
          <xsd:enumeration value="KYOTE"/>
          <xsd:enumeration value="KOSSA"/>
          <xsd:enumeration value="Commissioner's Office"/>
          <xsd:enumeration value="Measured Progress"/>
          <xsd:enumeration value="CTB"/>
        </xsd:restriction>
      </xsd:simpleType>
    </xsd:element>
  </xsd:schema>
  <xsd:schema xmlns:xsd="http://www.w3.org/2001/XMLSchema" xmlns:xs="http://www.w3.org/2001/XMLSchema" xmlns:dms="http://schemas.microsoft.com/office/2006/documentManagement/types" xmlns:pc="http://schemas.microsoft.com/office/infopath/2007/PartnerControls" targetNamespace="e933af85-a9ee-4a70-b6e0-74d4f32bb51d" elementFormDefault="qualified">
    <xsd:import namespace="http://schemas.microsoft.com/office/2006/documentManagement/types"/>
    <xsd:import namespace="http://schemas.microsoft.com/office/infopath/2007/PartnerControls"/>
    <xsd:element name="Final_x0020_Version" ma:index="15" nillable="true" ma:displayName="Final Version" ma:default="0" ma:description="Is this the final version of this document?" ma:internalName="Final_x0020_Version">
      <xsd:simpleType>
        <xsd:restriction base="dms:Boolean"/>
      </xsd:simpleType>
    </xsd:element>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c9d522-2386-425a-9f2a-a617cf877ec0" elementFormDefault="qualified">
    <xsd:import namespace="http://schemas.microsoft.com/office/2006/documentManagement/types"/>
    <xsd:import namespace="http://schemas.microsoft.com/office/infopath/2007/PartnerControls"/>
    <xsd:element name="TaxCatchAll" ma:index="16" nillable="true" ma:displayName="Taxonomy Catch All Column" ma:description="" ma:hidden="true" ma:list="{996104cf-a403-4c52-b7a3-2ceacd3f1bff}" ma:internalName="TaxCatchAll" ma:showField="CatchAllData" ma:web="5bc9d522-2386-425a-9f2a-a617cf877ec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8aeabe4-0dec-4482-a76a-bb57f37294f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C23E9A-708A-4488-BC53-5F393D41DE67}">
  <ds:schemaRefs>
    <ds:schemaRef ds:uri="http://purl.org/dc/elements/1.1/"/>
    <ds:schemaRef ds:uri="cf3aa28c-8d44-408c-a5ca-996a87f6cd59"/>
    <ds:schemaRef ds:uri="5bc9d522-2386-425a-9f2a-a617cf877ec0"/>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e933af85-a9ee-4a70-b6e0-74d4f32bb51d"/>
    <ds:schemaRef ds:uri="http://www.w3.org/XML/1998/namespace"/>
    <ds:schemaRef ds:uri="c8aeabe4-0dec-4482-a76a-bb57f37294f4"/>
    <ds:schemaRef ds:uri="b062eb0a-ada4-4626-816e-5cd0be926cfe"/>
    <ds:schemaRef ds:uri="http://purl.org/dc/dcmitype/"/>
  </ds:schemaRefs>
</ds:datastoreItem>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4D45998A-1C8E-4636-AE81-6AFF2B24F5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3aa28c-8d44-408c-a5ca-996a87f6cd59"/>
    <ds:schemaRef ds:uri="b062eb0a-ada4-4626-816e-5cd0be926cfe"/>
    <ds:schemaRef ds:uri="e933af85-a9ee-4a70-b6e0-74d4f32bb51d"/>
    <ds:schemaRef ds:uri="5bc9d522-2386-425a-9f2a-a617cf877ec0"/>
    <ds:schemaRef ds:uri="c8aeabe4-0dec-4482-a76a-bb57f37294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1965</TotalTime>
  <Words>2026</Words>
  <Application>Microsoft Office PowerPoint</Application>
  <PresentationFormat>Widescreen</PresentationFormat>
  <Paragraphs>396</Paragraphs>
  <Slides>33</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vt:lpstr>
      <vt:lpstr>Calibri</vt:lpstr>
      <vt:lpstr>Franklin Gothic Medium</vt:lpstr>
      <vt:lpstr>Georgia</vt:lpstr>
      <vt:lpstr>Symbol</vt:lpstr>
      <vt:lpstr>Times New Roman</vt:lpstr>
      <vt:lpstr>Wingdings 2</vt:lpstr>
      <vt:lpstr>Wingdings 3</vt:lpstr>
      <vt:lpstr>1_Theme1</vt:lpstr>
      <vt:lpstr>Theme1</vt:lpstr>
      <vt:lpstr>Kentucky Association of School Councils: Assessment and Accountability Update</vt:lpstr>
      <vt:lpstr>Agenda</vt:lpstr>
      <vt:lpstr>2018-2019 Accountability</vt:lpstr>
      <vt:lpstr>2018-2019 Reporting</vt:lpstr>
      <vt:lpstr>Overall Accountability Rating </vt:lpstr>
      <vt:lpstr>Accountability for 2018-2019</vt:lpstr>
      <vt:lpstr>Indicators – Elementary and Middle Schools</vt:lpstr>
      <vt:lpstr>PowerPoint Presentation</vt:lpstr>
      <vt:lpstr>PowerPoint Presentation</vt:lpstr>
      <vt:lpstr>  Kentucky’s Accountability Standard Setting</vt:lpstr>
      <vt:lpstr>Accountability Standard Setting</vt:lpstr>
      <vt:lpstr>Participants of Standard Setting</vt:lpstr>
      <vt:lpstr>Standard Setting</vt:lpstr>
      <vt:lpstr>Standards Setting Process</vt:lpstr>
      <vt:lpstr>Approaches to Standard Setting</vt:lpstr>
      <vt:lpstr>Steps of Standard Setting</vt:lpstr>
      <vt:lpstr>Considerations by Panelists</vt:lpstr>
      <vt:lpstr>Targeted Support and Improvement (TSI)</vt:lpstr>
      <vt:lpstr>Additional Targeted Support and Improvement (ATSI)</vt:lpstr>
      <vt:lpstr>Comprehensive Support and Improvement (CSI)</vt:lpstr>
      <vt:lpstr>School Report Card Prototypes</vt:lpstr>
      <vt:lpstr>School Report Card (SRC)</vt:lpstr>
      <vt:lpstr>PowerPoint Presentation</vt:lpstr>
      <vt:lpstr>PowerPoint Presentation</vt:lpstr>
      <vt:lpstr>PowerPoint Presentation</vt:lpstr>
      <vt:lpstr>Quality of School Climate and Safety</vt:lpstr>
      <vt:lpstr>Background for Inclusion in School Accountability</vt:lpstr>
      <vt:lpstr>Definition</vt:lpstr>
      <vt:lpstr>Purpose</vt:lpstr>
      <vt:lpstr>Transition to New Assessments</vt:lpstr>
      <vt:lpstr>Summative Assessment Schedule (Elementary/Middle)</vt:lpstr>
      <vt:lpstr>Summative Assessment Schedule (High School)</vt:lpstr>
      <vt:lpstr>PowerPoint Presentation</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Blessing, Rebecca - Director, Division of Communications</dc:creator>
  <cp:keywords/>
  <cp:lastModifiedBy>Hackworth, Michael - Division of Assessment Support</cp:lastModifiedBy>
  <cp:revision>381</cp:revision>
  <cp:lastPrinted>2017-06-16T12:24:58Z</cp:lastPrinted>
  <dcterms:created xsi:type="dcterms:W3CDTF">2016-05-23T03:56:12Z</dcterms:created>
  <dcterms:modified xsi:type="dcterms:W3CDTF">2019-09-10T17:20:30Z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0x010100F5D2EE901F743A4CAD78AC6D3745579E</vt:lpwstr>
  </property>
  <property fmtid="{D5CDD505-2E9C-101B-9397-08002B2CF9AE}" pid="3" name="TaxKeyword">
    <vt:lpwstr/>
  </property>
</Properties>
</file>